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5.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10.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1.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12.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13.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14.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5.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16.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17.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18.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48" r:id="rId2"/>
  </p:sldMasterIdLst>
  <p:notesMasterIdLst>
    <p:notesMasterId r:id="rId23"/>
  </p:notesMasterIdLst>
  <p:sldIdLst>
    <p:sldId id="257" r:id="rId3"/>
    <p:sldId id="290" r:id="rId4"/>
    <p:sldId id="304" r:id="rId5"/>
    <p:sldId id="305" r:id="rId6"/>
    <p:sldId id="306" r:id="rId7"/>
    <p:sldId id="307" r:id="rId8"/>
    <p:sldId id="308" r:id="rId9"/>
    <p:sldId id="309" r:id="rId10"/>
    <p:sldId id="310" r:id="rId11"/>
    <p:sldId id="295" r:id="rId12"/>
    <p:sldId id="301" r:id="rId13"/>
    <p:sldId id="311" r:id="rId14"/>
    <p:sldId id="312" r:id="rId15"/>
    <p:sldId id="315" r:id="rId16"/>
    <p:sldId id="314" r:id="rId17"/>
    <p:sldId id="313" r:id="rId18"/>
    <p:sldId id="316" r:id="rId19"/>
    <p:sldId id="317" r:id="rId20"/>
    <p:sldId id="318"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F0D"/>
    <a:srgbClr val="325434"/>
    <a:srgbClr val="6E896A"/>
    <a:srgbClr val="E0BB76"/>
    <a:srgbClr val="EE892F"/>
    <a:srgbClr val="E7602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02AE6C-BACA-480E-A6F8-C3958045DE54}" type="doc">
      <dgm:prSet loTypeId="urn:microsoft.com/office/officeart/2005/8/layout/process1" loCatId="process" qsTypeId="urn:microsoft.com/office/officeart/2005/8/quickstyle/simple1" qsCatId="simple" csTypeId="urn:microsoft.com/office/officeart/2005/8/colors/accent1_2" csCatId="accent1" phldr="1"/>
      <dgm:spPr/>
    </dgm:pt>
    <dgm:pt modelId="{3052AAF3-5678-41D8-B6C6-C2E70C7C1221}">
      <dgm:prSet phldrT="[Text]" custT="1"/>
      <dgm:spPr/>
      <dgm:t>
        <a:bodyPr/>
        <a:lstStyle/>
        <a:p>
          <a:r>
            <a:rPr lang="vi-VN" sz="1800"/>
            <a:t>Raw corpus</a:t>
          </a:r>
          <a:endParaRPr lang="en-US" sz="1800"/>
        </a:p>
      </dgm:t>
    </dgm:pt>
    <dgm:pt modelId="{FE081397-A3FC-4D91-A141-85936C890842}" type="parTrans" cxnId="{5D725E2E-B176-4A18-AE67-0EFD17D1A760}">
      <dgm:prSet/>
      <dgm:spPr/>
      <dgm:t>
        <a:bodyPr/>
        <a:lstStyle/>
        <a:p>
          <a:endParaRPr lang="en-US" sz="2400"/>
        </a:p>
      </dgm:t>
    </dgm:pt>
    <dgm:pt modelId="{0FBEB135-ECB5-4949-A966-FCC0ACCDD2A4}" type="sibTrans" cxnId="{5D725E2E-B176-4A18-AE67-0EFD17D1A760}">
      <dgm:prSet custT="1"/>
      <dgm:spPr/>
      <dgm:t>
        <a:bodyPr/>
        <a:lstStyle/>
        <a:p>
          <a:endParaRPr lang="en-US" sz="1400"/>
        </a:p>
      </dgm:t>
    </dgm:pt>
    <dgm:pt modelId="{53C4F9EB-12B8-45C4-875F-4352191A3522}">
      <dgm:prSet phldrT="[Text]" custT="1"/>
      <dgm:spPr/>
      <dgm:t>
        <a:bodyPr/>
        <a:lstStyle/>
        <a:p>
          <a:r>
            <a:rPr lang="vi-VN" sz="1800"/>
            <a:t>Generate batches</a:t>
          </a:r>
          <a:endParaRPr lang="en-US" sz="1800"/>
        </a:p>
      </dgm:t>
    </dgm:pt>
    <dgm:pt modelId="{EA68FFBB-3906-457F-A9C5-9270D08F8915}" type="parTrans" cxnId="{B7CC7B3E-C5FF-4ED7-A8C6-A5235CEBA08F}">
      <dgm:prSet/>
      <dgm:spPr/>
      <dgm:t>
        <a:bodyPr/>
        <a:lstStyle/>
        <a:p>
          <a:endParaRPr lang="en-US" sz="2400"/>
        </a:p>
      </dgm:t>
    </dgm:pt>
    <dgm:pt modelId="{32016AAA-FBF6-44D9-A6F4-0A8ADFDDAD95}" type="sibTrans" cxnId="{B7CC7B3E-C5FF-4ED7-A8C6-A5235CEBA08F}">
      <dgm:prSet custT="1"/>
      <dgm:spPr/>
      <dgm:t>
        <a:bodyPr/>
        <a:lstStyle/>
        <a:p>
          <a:endParaRPr lang="en-US" sz="1400"/>
        </a:p>
      </dgm:t>
    </dgm:pt>
    <dgm:pt modelId="{97389CAC-04BD-45D4-9341-7FC8D510D6A3}">
      <dgm:prSet phldrT="[Text]" custT="1"/>
      <dgm:spPr/>
      <dgm:t>
        <a:bodyPr/>
        <a:lstStyle/>
        <a:p>
          <a:r>
            <a:rPr lang="vi-VN" sz="1800"/>
            <a:t>Text vectorization</a:t>
          </a:r>
          <a:endParaRPr lang="en-US" sz="1800"/>
        </a:p>
      </dgm:t>
    </dgm:pt>
    <dgm:pt modelId="{410D5C27-C042-477E-814F-A80D65537373}" type="sibTrans" cxnId="{CB8D3819-84F7-4B1A-8F01-E437233FD9A9}">
      <dgm:prSet custT="1"/>
      <dgm:spPr/>
      <dgm:t>
        <a:bodyPr/>
        <a:lstStyle/>
        <a:p>
          <a:endParaRPr lang="en-US" sz="1400"/>
        </a:p>
      </dgm:t>
    </dgm:pt>
    <dgm:pt modelId="{7CC80BC3-A5C4-448B-B682-8A14F78B3FF3}" type="parTrans" cxnId="{CB8D3819-84F7-4B1A-8F01-E437233FD9A9}">
      <dgm:prSet/>
      <dgm:spPr/>
      <dgm:t>
        <a:bodyPr/>
        <a:lstStyle/>
        <a:p>
          <a:endParaRPr lang="en-US" sz="2400"/>
        </a:p>
      </dgm:t>
    </dgm:pt>
    <dgm:pt modelId="{B0F9C3C2-687C-417E-921F-FA12BD9BC0B8}">
      <dgm:prSet phldrT="[Text]" custT="1"/>
      <dgm:spPr/>
      <dgm:t>
        <a:bodyPr/>
        <a:lstStyle/>
        <a:p>
          <a:r>
            <a:rPr lang="vi-VN" sz="1800"/>
            <a:t>Create &amp; train model</a:t>
          </a:r>
          <a:endParaRPr lang="en-US" sz="1800"/>
        </a:p>
      </dgm:t>
    </dgm:pt>
    <dgm:pt modelId="{2A97B1B2-3777-4DC5-AB5E-E11FA84FDD88}" type="parTrans" cxnId="{225AE34E-3DA8-409D-A933-72B0F8695AE0}">
      <dgm:prSet/>
      <dgm:spPr/>
      <dgm:t>
        <a:bodyPr/>
        <a:lstStyle/>
        <a:p>
          <a:endParaRPr lang="en-US" sz="2400"/>
        </a:p>
      </dgm:t>
    </dgm:pt>
    <dgm:pt modelId="{BD035BE7-940A-458B-82A6-65A7AA48D99C}" type="sibTrans" cxnId="{225AE34E-3DA8-409D-A933-72B0F8695AE0}">
      <dgm:prSet custT="1"/>
      <dgm:spPr/>
      <dgm:t>
        <a:bodyPr/>
        <a:lstStyle/>
        <a:p>
          <a:endParaRPr lang="en-US" sz="1400"/>
        </a:p>
      </dgm:t>
    </dgm:pt>
    <dgm:pt modelId="{F1A94B8D-68CC-4F47-97D4-A43B9D2F0E72}">
      <dgm:prSet phldrT="[Text]" custT="1"/>
      <dgm:spPr/>
      <dgm:t>
        <a:bodyPr/>
        <a:lstStyle/>
        <a:p>
          <a:r>
            <a:rPr lang="vi-VN" sz="2000"/>
            <a:t>Generate text</a:t>
          </a:r>
          <a:endParaRPr lang="en-US" sz="2000"/>
        </a:p>
      </dgm:t>
    </dgm:pt>
    <dgm:pt modelId="{45A7E7B7-2180-4BE8-A752-3BB62E4DC616}" type="parTrans" cxnId="{23DBD577-147B-4740-98DC-C682A4A7B2FC}">
      <dgm:prSet/>
      <dgm:spPr/>
      <dgm:t>
        <a:bodyPr/>
        <a:lstStyle/>
        <a:p>
          <a:endParaRPr lang="en-US" sz="2400"/>
        </a:p>
      </dgm:t>
    </dgm:pt>
    <dgm:pt modelId="{088FDCE3-07B3-4EC0-9D9A-33BFA6E67372}" type="sibTrans" cxnId="{23DBD577-147B-4740-98DC-C682A4A7B2FC}">
      <dgm:prSet/>
      <dgm:spPr/>
      <dgm:t>
        <a:bodyPr/>
        <a:lstStyle/>
        <a:p>
          <a:endParaRPr lang="en-US" sz="2400"/>
        </a:p>
      </dgm:t>
    </dgm:pt>
    <dgm:pt modelId="{67EB0849-6BAA-459F-A24F-054647BD38AA}" type="pres">
      <dgm:prSet presAssocID="{6C02AE6C-BACA-480E-A6F8-C3958045DE54}" presName="Name0" presStyleCnt="0">
        <dgm:presLayoutVars>
          <dgm:dir/>
          <dgm:resizeHandles val="exact"/>
        </dgm:presLayoutVars>
      </dgm:prSet>
      <dgm:spPr/>
    </dgm:pt>
    <dgm:pt modelId="{4930A769-FF4C-48F5-B6FA-60541D83C8C6}" type="pres">
      <dgm:prSet presAssocID="{3052AAF3-5678-41D8-B6C6-C2E70C7C1221}" presName="node" presStyleLbl="node1" presStyleIdx="0" presStyleCnt="5">
        <dgm:presLayoutVars>
          <dgm:bulletEnabled val="1"/>
        </dgm:presLayoutVars>
      </dgm:prSet>
      <dgm:spPr/>
    </dgm:pt>
    <dgm:pt modelId="{67A83B3D-5787-40BE-B107-36ECA32A17F4}" type="pres">
      <dgm:prSet presAssocID="{0FBEB135-ECB5-4949-A966-FCC0ACCDD2A4}" presName="sibTrans" presStyleLbl="sibTrans2D1" presStyleIdx="0" presStyleCnt="4"/>
      <dgm:spPr/>
    </dgm:pt>
    <dgm:pt modelId="{DB31E710-45E1-41D3-8E3C-57962A6CDDB5}" type="pres">
      <dgm:prSet presAssocID="{0FBEB135-ECB5-4949-A966-FCC0ACCDD2A4}" presName="connectorText" presStyleLbl="sibTrans2D1" presStyleIdx="0" presStyleCnt="4"/>
      <dgm:spPr/>
    </dgm:pt>
    <dgm:pt modelId="{9AE33D33-EBB6-4271-9B66-38AC306C4288}" type="pres">
      <dgm:prSet presAssocID="{97389CAC-04BD-45D4-9341-7FC8D510D6A3}" presName="node" presStyleLbl="node1" presStyleIdx="1" presStyleCnt="5">
        <dgm:presLayoutVars>
          <dgm:bulletEnabled val="1"/>
        </dgm:presLayoutVars>
      </dgm:prSet>
      <dgm:spPr/>
    </dgm:pt>
    <dgm:pt modelId="{F84B820A-7894-4B6B-B1F4-314512DD4C2E}" type="pres">
      <dgm:prSet presAssocID="{410D5C27-C042-477E-814F-A80D65537373}" presName="sibTrans" presStyleLbl="sibTrans2D1" presStyleIdx="1" presStyleCnt="4"/>
      <dgm:spPr/>
    </dgm:pt>
    <dgm:pt modelId="{2AAF4D06-BE38-48DD-B911-23ED8FC91598}" type="pres">
      <dgm:prSet presAssocID="{410D5C27-C042-477E-814F-A80D65537373}" presName="connectorText" presStyleLbl="sibTrans2D1" presStyleIdx="1" presStyleCnt="4"/>
      <dgm:spPr/>
    </dgm:pt>
    <dgm:pt modelId="{C2C19B4E-260B-4E4A-9F3E-40ABDFD0A9A1}" type="pres">
      <dgm:prSet presAssocID="{53C4F9EB-12B8-45C4-875F-4352191A3522}" presName="node" presStyleLbl="node1" presStyleIdx="2" presStyleCnt="5">
        <dgm:presLayoutVars>
          <dgm:bulletEnabled val="1"/>
        </dgm:presLayoutVars>
      </dgm:prSet>
      <dgm:spPr/>
    </dgm:pt>
    <dgm:pt modelId="{6D1A379D-4E29-478D-8329-C8F51C7402D1}" type="pres">
      <dgm:prSet presAssocID="{32016AAA-FBF6-44D9-A6F4-0A8ADFDDAD95}" presName="sibTrans" presStyleLbl="sibTrans2D1" presStyleIdx="2" presStyleCnt="4"/>
      <dgm:spPr/>
    </dgm:pt>
    <dgm:pt modelId="{193A8853-7150-492E-B04A-529CE1550FAC}" type="pres">
      <dgm:prSet presAssocID="{32016AAA-FBF6-44D9-A6F4-0A8ADFDDAD95}" presName="connectorText" presStyleLbl="sibTrans2D1" presStyleIdx="2" presStyleCnt="4"/>
      <dgm:spPr/>
    </dgm:pt>
    <dgm:pt modelId="{DC2FE510-B3B4-498D-8058-BE6A834FD72A}" type="pres">
      <dgm:prSet presAssocID="{B0F9C3C2-687C-417E-921F-FA12BD9BC0B8}" presName="node" presStyleLbl="node1" presStyleIdx="3" presStyleCnt="5">
        <dgm:presLayoutVars>
          <dgm:bulletEnabled val="1"/>
        </dgm:presLayoutVars>
      </dgm:prSet>
      <dgm:spPr/>
    </dgm:pt>
    <dgm:pt modelId="{68E570A7-9F98-496B-8343-D1D9466F5BF7}" type="pres">
      <dgm:prSet presAssocID="{BD035BE7-940A-458B-82A6-65A7AA48D99C}" presName="sibTrans" presStyleLbl="sibTrans2D1" presStyleIdx="3" presStyleCnt="4"/>
      <dgm:spPr/>
    </dgm:pt>
    <dgm:pt modelId="{CF438F19-6571-47F0-A61F-323F8F72DF09}" type="pres">
      <dgm:prSet presAssocID="{BD035BE7-940A-458B-82A6-65A7AA48D99C}" presName="connectorText" presStyleLbl="sibTrans2D1" presStyleIdx="3" presStyleCnt="4"/>
      <dgm:spPr/>
    </dgm:pt>
    <dgm:pt modelId="{BEFEC18E-92D3-40F0-AAEE-D23E40DB8FE2}" type="pres">
      <dgm:prSet presAssocID="{F1A94B8D-68CC-4F47-97D4-A43B9D2F0E72}" presName="node" presStyleLbl="node1" presStyleIdx="4" presStyleCnt="5">
        <dgm:presLayoutVars>
          <dgm:bulletEnabled val="1"/>
        </dgm:presLayoutVars>
      </dgm:prSet>
      <dgm:spPr/>
    </dgm:pt>
  </dgm:ptLst>
  <dgm:cxnLst>
    <dgm:cxn modelId="{CB8D3819-84F7-4B1A-8F01-E437233FD9A9}" srcId="{6C02AE6C-BACA-480E-A6F8-C3958045DE54}" destId="{97389CAC-04BD-45D4-9341-7FC8D510D6A3}" srcOrd="1" destOrd="0" parTransId="{7CC80BC3-A5C4-448B-B682-8A14F78B3FF3}" sibTransId="{410D5C27-C042-477E-814F-A80D65537373}"/>
    <dgm:cxn modelId="{8642162E-65B3-4796-B872-4225B8D31C68}" type="presOf" srcId="{32016AAA-FBF6-44D9-A6F4-0A8ADFDDAD95}" destId="{193A8853-7150-492E-B04A-529CE1550FAC}" srcOrd="1" destOrd="0" presId="urn:microsoft.com/office/officeart/2005/8/layout/process1"/>
    <dgm:cxn modelId="{5D725E2E-B176-4A18-AE67-0EFD17D1A760}" srcId="{6C02AE6C-BACA-480E-A6F8-C3958045DE54}" destId="{3052AAF3-5678-41D8-B6C6-C2E70C7C1221}" srcOrd="0" destOrd="0" parTransId="{FE081397-A3FC-4D91-A141-85936C890842}" sibTransId="{0FBEB135-ECB5-4949-A966-FCC0ACCDD2A4}"/>
    <dgm:cxn modelId="{B7CC7B3E-C5FF-4ED7-A8C6-A5235CEBA08F}" srcId="{6C02AE6C-BACA-480E-A6F8-C3958045DE54}" destId="{53C4F9EB-12B8-45C4-875F-4352191A3522}" srcOrd="2" destOrd="0" parTransId="{EA68FFBB-3906-457F-A9C5-9270D08F8915}" sibTransId="{32016AAA-FBF6-44D9-A6F4-0A8ADFDDAD95}"/>
    <dgm:cxn modelId="{E808635B-6590-4506-A4A4-FE18BE07E221}" type="presOf" srcId="{410D5C27-C042-477E-814F-A80D65537373}" destId="{2AAF4D06-BE38-48DD-B911-23ED8FC91598}" srcOrd="1" destOrd="0" presId="urn:microsoft.com/office/officeart/2005/8/layout/process1"/>
    <dgm:cxn modelId="{82962566-635E-49F7-BB2B-A74BDD8612E4}" type="presOf" srcId="{6C02AE6C-BACA-480E-A6F8-C3958045DE54}" destId="{67EB0849-6BAA-459F-A24F-054647BD38AA}" srcOrd="0" destOrd="0" presId="urn:microsoft.com/office/officeart/2005/8/layout/process1"/>
    <dgm:cxn modelId="{C927D648-BEFC-46CF-B729-D5433C493E10}" type="presOf" srcId="{0FBEB135-ECB5-4949-A966-FCC0ACCDD2A4}" destId="{DB31E710-45E1-41D3-8E3C-57962A6CDDB5}" srcOrd="1" destOrd="0" presId="urn:microsoft.com/office/officeart/2005/8/layout/process1"/>
    <dgm:cxn modelId="{225AE34E-3DA8-409D-A933-72B0F8695AE0}" srcId="{6C02AE6C-BACA-480E-A6F8-C3958045DE54}" destId="{B0F9C3C2-687C-417E-921F-FA12BD9BC0B8}" srcOrd="3" destOrd="0" parTransId="{2A97B1B2-3777-4DC5-AB5E-E11FA84FDD88}" sibTransId="{BD035BE7-940A-458B-82A6-65A7AA48D99C}"/>
    <dgm:cxn modelId="{49880852-EA57-4E2E-84AC-D40F35EF2A8F}" type="presOf" srcId="{BD035BE7-940A-458B-82A6-65A7AA48D99C}" destId="{68E570A7-9F98-496B-8343-D1D9466F5BF7}" srcOrd="0" destOrd="0" presId="urn:microsoft.com/office/officeart/2005/8/layout/process1"/>
    <dgm:cxn modelId="{F7E97777-A71E-4436-8FD3-E66BB65DED7E}" type="presOf" srcId="{B0F9C3C2-687C-417E-921F-FA12BD9BC0B8}" destId="{DC2FE510-B3B4-498D-8058-BE6A834FD72A}" srcOrd="0" destOrd="0" presId="urn:microsoft.com/office/officeart/2005/8/layout/process1"/>
    <dgm:cxn modelId="{23DBD577-147B-4740-98DC-C682A4A7B2FC}" srcId="{6C02AE6C-BACA-480E-A6F8-C3958045DE54}" destId="{F1A94B8D-68CC-4F47-97D4-A43B9D2F0E72}" srcOrd="4" destOrd="0" parTransId="{45A7E7B7-2180-4BE8-A752-3BB62E4DC616}" sibTransId="{088FDCE3-07B3-4EC0-9D9A-33BFA6E67372}"/>
    <dgm:cxn modelId="{DA2AE37E-45FC-45E3-A960-1D84E267E95F}" type="presOf" srcId="{53C4F9EB-12B8-45C4-875F-4352191A3522}" destId="{C2C19B4E-260B-4E4A-9F3E-40ABDFD0A9A1}" srcOrd="0" destOrd="0" presId="urn:microsoft.com/office/officeart/2005/8/layout/process1"/>
    <dgm:cxn modelId="{DAF27984-731D-4B83-BBE7-2C35B6035753}" type="presOf" srcId="{97389CAC-04BD-45D4-9341-7FC8D510D6A3}" destId="{9AE33D33-EBB6-4271-9B66-38AC306C4288}" srcOrd="0" destOrd="0" presId="urn:microsoft.com/office/officeart/2005/8/layout/process1"/>
    <dgm:cxn modelId="{71AB0688-CD6D-4C9C-8BFB-C61834202D66}" type="presOf" srcId="{BD035BE7-940A-458B-82A6-65A7AA48D99C}" destId="{CF438F19-6571-47F0-A61F-323F8F72DF09}" srcOrd="1" destOrd="0" presId="urn:microsoft.com/office/officeart/2005/8/layout/process1"/>
    <dgm:cxn modelId="{DD9196C5-8891-40D4-88DF-672A8A44C13A}" type="presOf" srcId="{3052AAF3-5678-41D8-B6C6-C2E70C7C1221}" destId="{4930A769-FF4C-48F5-B6FA-60541D83C8C6}" srcOrd="0" destOrd="0" presId="urn:microsoft.com/office/officeart/2005/8/layout/process1"/>
    <dgm:cxn modelId="{B8247EE2-3025-46A7-BE2E-022522F93266}" type="presOf" srcId="{0FBEB135-ECB5-4949-A966-FCC0ACCDD2A4}" destId="{67A83B3D-5787-40BE-B107-36ECA32A17F4}" srcOrd="0" destOrd="0" presId="urn:microsoft.com/office/officeart/2005/8/layout/process1"/>
    <dgm:cxn modelId="{CCB35EF7-7F88-403B-A9F7-E2F572EFB6B7}" type="presOf" srcId="{32016AAA-FBF6-44D9-A6F4-0A8ADFDDAD95}" destId="{6D1A379D-4E29-478D-8329-C8F51C7402D1}" srcOrd="0" destOrd="0" presId="urn:microsoft.com/office/officeart/2005/8/layout/process1"/>
    <dgm:cxn modelId="{30E37DF7-3B0D-419B-A4F8-96DFB8596071}" type="presOf" srcId="{410D5C27-C042-477E-814F-A80D65537373}" destId="{F84B820A-7894-4B6B-B1F4-314512DD4C2E}" srcOrd="0" destOrd="0" presId="urn:microsoft.com/office/officeart/2005/8/layout/process1"/>
    <dgm:cxn modelId="{19CF84FB-79C4-47DF-BF54-3B6E135F8B6E}" type="presOf" srcId="{F1A94B8D-68CC-4F47-97D4-A43B9D2F0E72}" destId="{BEFEC18E-92D3-40F0-AAEE-D23E40DB8FE2}" srcOrd="0" destOrd="0" presId="urn:microsoft.com/office/officeart/2005/8/layout/process1"/>
    <dgm:cxn modelId="{25E64128-7195-40DA-97E1-E58914D1C96E}" type="presParOf" srcId="{67EB0849-6BAA-459F-A24F-054647BD38AA}" destId="{4930A769-FF4C-48F5-B6FA-60541D83C8C6}" srcOrd="0" destOrd="0" presId="urn:microsoft.com/office/officeart/2005/8/layout/process1"/>
    <dgm:cxn modelId="{A8FE47ED-7731-4736-B641-551E457341DC}" type="presParOf" srcId="{67EB0849-6BAA-459F-A24F-054647BD38AA}" destId="{67A83B3D-5787-40BE-B107-36ECA32A17F4}" srcOrd="1" destOrd="0" presId="urn:microsoft.com/office/officeart/2005/8/layout/process1"/>
    <dgm:cxn modelId="{F8E92775-3740-42FF-BB64-C16421204792}" type="presParOf" srcId="{67A83B3D-5787-40BE-B107-36ECA32A17F4}" destId="{DB31E710-45E1-41D3-8E3C-57962A6CDDB5}" srcOrd="0" destOrd="0" presId="urn:microsoft.com/office/officeart/2005/8/layout/process1"/>
    <dgm:cxn modelId="{063FB52A-6D6D-4C34-BEB2-0D944CD9B1D1}" type="presParOf" srcId="{67EB0849-6BAA-459F-A24F-054647BD38AA}" destId="{9AE33D33-EBB6-4271-9B66-38AC306C4288}" srcOrd="2" destOrd="0" presId="urn:microsoft.com/office/officeart/2005/8/layout/process1"/>
    <dgm:cxn modelId="{EB58836C-4025-4519-97D2-45F72D60F578}" type="presParOf" srcId="{67EB0849-6BAA-459F-A24F-054647BD38AA}" destId="{F84B820A-7894-4B6B-B1F4-314512DD4C2E}" srcOrd="3" destOrd="0" presId="urn:microsoft.com/office/officeart/2005/8/layout/process1"/>
    <dgm:cxn modelId="{3DD73CE3-2973-4BEF-87D5-F4F61847C706}" type="presParOf" srcId="{F84B820A-7894-4B6B-B1F4-314512DD4C2E}" destId="{2AAF4D06-BE38-48DD-B911-23ED8FC91598}" srcOrd="0" destOrd="0" presId="urn:microsoft.com/office/officeart/2005/8/layout/process1"/>
    <dgm:cxn modelId="{09462E21-907C-4A26-B805-564ED974BCE2}" type="presParOf" srcId="{67EB0849-6BAA-459F-A24F-054647BD38AA}" destId="{C2C19B4E-260B-4E4A-9F3E-40ABDFD0A9A1}" srcOrd="4" destOrd="0" presId="urn:microsoft.com/office/officeart/2005/8/layout/process1"/>
    <dgm:cxn modelId="{8EBA0381-AC08-4F13-9FED-4F4C03C0D56D}" type="presParOf" srcId="{67EB0849-6BAA-459F-A24F-054647BD38AA}" destId="{6D1A379D-4E29-478D-8329-C8F51C7402D1}" srcOrd="5" destOrd="0" presId="urn:microsoft.com/office/officeart/2005/8/layout/process1"/>
    <dgm:cxn modelId="{6148F2BF-4D78-44CA-8882-F8AF970CA9D4}" type="presParOf" srcId="{6D1A379D-4E29-478D-8329-C8F51C7402D1}" destId="{193A8853-7150-492E-B04A-529CE1550FAC}" srcOrd="0" destOrd="0" presId="urn:microsoft.com/office/officeart/2005/8/layout/process1"/>
    <dgm:cxn modelId="{7C4E1474-2D1D-489D-8D90-A2F7822328E0}" type="presParOf" srcId="{67EB0849-6BAA-459F-A24F-054647BD38AA}" destId="{DC2FE510-B3B4-498D-8058-BE6A834FD72A}" srcOrd="6" destOrd="0" presId="urn:microsoft.com/office/officeart/2005/8/layout/process1"/>
    <dgm:cxn modelId="{EC492FBA-9C51-4A22-94FC-2A74BDB853D8}" type="presParOf" srcId="{67EB0849-6BAA-459F-A24F-054647BD38AA}" destId="{68E570A7-9F98-496B-8343-D1D9466F5BF7}" srcOrd="7" destOrd="0" presId="urn:microsoft.com/office/officeart/2005/8/layout/process1"/>
    <dgm:cxn modelId="{00260F70-F5C3-4E0D-A9FB-A1D0FB8E7769}" type="presParOf" srcId="{68E570A7-9F98-496B-8343-D1D9466F5BF7}" destId="{CF438F19-6571-47F0-A61F-323F8F72DF09}" srcOrd="0" destOrd="0" presId="urn:microsoft.com/office/officeart/2005/8/layout/process1"/>
    <dgm:cxn modelId="{FA1993D4-14F5-4ECB-BF71-7B445D786133}" type="presParOf" srcId="{67EB0849-6BAA-459F-A24F-054647BD38AA}" destId="{BEFEC18E-92D3-40F0-AAEE-D23E40DB8FE2}" srcOrd="8" destOrd="0" presId="urn:microsoft.com/office/officeart/2005/8/layout/process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0A769-FF4C-48F5-B6FA-60541D83C8C6}">
      <dsp:nvSpPr>
        <dsp:cNvPr id="0" name=""/>
        <dsp:cNvSpPr/>
      </dsp:nvSpPr>
      <dsp:spPr>
        <a:xfrm>
          <a:off x="5458" y="2373698"/>
          <a:ext cx="1692084" cy="1015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a:t>Raw corpus</a:t>
          </a:r>
          <a:endParaRPr lang="en-US" sz="1800" kern="1200"/>
        </a:p>
      </dsp:txBody>
      <dsp:txXfrm>
        <a:off x="35194" y="2403434"/>
        <a:ext cx="1632612" cy="955778"/>
      </dsp:txXfrm>
    </dsp:sp>
    <dsp:sp modelId="{67A83B3D-5787-40BE-B107-36ECA32A17F4}">
      <dsp:nvSpPr>
        <dsp:cNvPr id="0" name=""/>
        <dsp:cNvSpPr/>
      </dsp:nvSpPr>
      <dsp:spPr>
        <a:xfrm>
          <a:off x="1866751" y="2671505"/>
          <a:ext cx="358721" cy="419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66751" y="2755432"/>
        <a:ext cx="251105" cy="251782"/>
      </dsp:txXfrm>
    </dsp:sp>
    <dsp:sp modelId="{9AE33D33-EBB6-4271-9B66-38AC306C4288}">
      <dsp:nvSpPr>
        <dsp:cNvPr id="0" name=""/>
        <dsp:cNvSpPr/>
      </dsp:nvSpPr>
      <dsp:spPr>
        <a:xfrm>
          <a:off x="2374376" y="2373698"/>
          <a:ext cx="1692084" cy="1015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a:t>Text vectorization</a:t>
          </a:r>
          <a:endParaRPr lang="en-US" sz="1800" kern="1200"/>
        </a:p>
      </dsp:txBody>
      <dsp:txXfrm>
        <a:off x="2404112" y="2403434"/>
        <a:ext cx="1632612" cy="955778"/>
      </dsp:txXfrm>
    </dsp:sp>
    <dsp:sp modelId="{F84B820A-7894-4B6B-B1F4-314512DD4C2E}">
      <dsp:nvSpPr>
        <dsp:cNvPr id="0" name=""/>
        <dsp:cNvSpPr/>
      </dsp:nvSpPr>
      <dsp:spPr>
        <a:xfrm>
          <a:off x="4235669" y="2671505"/>
          <a:ext cx="358721" cy="419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35669" y="2755432"/>
        <a:ext cx="251105" cy="251782"/>
      </dsp:txXfrm>
    </dsp:sp>
    <dsp:sp modelId="{C2C19B4E-260B-4E4A-9F3E-40ABDFD0A9A1}">
      <dsp:nvSpPr>
        <dsp:cNvPr id="0" name=""/>
        <dsp:cNvSpPr/>
      </dsp:nvSpPr>
      <dsp:spPr>
        <a:xfrm>
          <a:off x="4743295" y="2373698"/>
          <a:ext cx="1692084" cy="1015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a:t>Generate batches</a:t>
          </a:r>
          <a:endParaRPr lang="en-US" sz="1800" kern="1200"/>
        </a:p>
      </dsp:txBody>
      <dsp:txXfrm>
        <a:off x="4773031" y="2403434"/>
        <a:ext cx="1632612" cy="955778"/>
      </dsp:txXfrm>
    </dsp:sp>
    <dsp:sp modelId="{6D1A379D-4E29-478D-8329-C8F51C7402D1}">
      <dsp:nvSpPr>
        <dsp:cNvPr id="0" name=""/>
        <dsp:cNvSpPr/>
      </dsp:nvSpPr>
      <dsp:spPr>
        <a:xfrm>
          <a:off x="6604588" y="2671505"/>
          <a:ext cx="358721" cy="419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04588" y="2755432"/>
        <a:ext cx="251105" cy="251782"/>
      </dsp:txXfrm>
    </dsp:sp>
    <dsp:sp modelId="{DC2FE510-B3B4-498D-8058-BE6A834FD72A}">
      <dsp:nvSpPr>
        <dsp:cNvPr id="0" name=""/>
        <dsp:cNvSpPr/>
      </dsp:nvSpPr>
      <dsp:spPr>
        <a:xfrm>
          <a:off x="7112213" y="2373698"/>
          <a:ext cx="1692084" cy="1015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a:t>Create &amp; train model</a:t>
          </a:r>
          <a:endParaRPr lang="en-US" sz="1800" kern="1200"/>
        </a:p>
      </dsp:txBody>
      <dsp:txXfrm>
        <a:off x="7141949" y="2403434"/>
        <a:ext cx="1632612" cy="955778"/>
      </dsp:txXfrm>
    </dsp:sp>
    <dsp:sp modelId="{68E570A7-9F98-496B-8343-D1D9466F5BF7}">
      <dsp:nvSpPr>
        <dsp:cNvPr id="0" name=""/>
        <dsp:cNvSpPr/>
      </dsp:nvSpPr>
      <dsp:spPr>
        <a:xfrm>
          <a:off x="8973506" y="2671505"/>
          <a:ext cx="358721" cy="419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973506" y="2755432"/>
        <a:ext cx="251105" cy="251782"/>
      </dsp:txXfrm>
    </dsp:sp>
    <dsp:sp modelId="{BEFEC18E-92D3-40F0-AAEE-D23E40DB8FE2}">
      <dsp:nvSpPr>
        <dsp:cNvPr id="0" name=""/>
        <dsp:cNvSpPr/>
      </dsp:nvSpPr>
      <dsp:spPr>
        <a:xfrm>
          <a:off x="9481132" y="2373698"/>
          <a:ext cx="1692084" cy="1015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a:t>Generate text</a:t>
          </a:r>
          <a:endParaRPr lang="en-US" sz="2000" kern="1200"/>
        </a:p>
      </dsp:txBody>
      <dsp:txXfrm>
        <a:off x="9510868" y="2403434"/>
        <a:ext cx="1632612" cy="9557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72F35-432D-48C0-94A4-C43786BC360B}" type="datetimeFigureOut">
              <a:rPr lang="en-US" smtClean="0"/>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C6F2-4C6C-4F04-91D1-A03EC9387837}" type="slidenum">
              <a:rPr lang="en-US" smtClean="0"/>
              <a:t>‹#›</a:t>
            </a:fld>
            <a:endParaRPr lang="en-US"/>
          </a:p>
        </p:txBody>
      </p:sp>
    </p:spTree>
    <p:extLst>
      <p:ext uri="{BB962C8B-B14F-4D97-AF65-F5344CB8AC3E}">
        <p14:creationId xmlns:p14="http://schemas.microsoft.com/office/powerpoint/2010/main" val="17883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a:t>
            </a:fld>
            <a:endParaRPr lang="en-US"/>
          </a:p>
        </p:txBody>
      </p:sp>
    </p:spTree>
    <p:extLst>
      <p:ext uri="{BB962C8B-B14F-4D97-AF65-F5344CB8AC3E}">
        <p14:creationId xmlns:p14="http://schemas.microsoft.com/office/powerpoint/2010/main" val="1289460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11</a:t>
            </a:fld>
            <a:endParaRPr lang="en-US"/>
          </a:p>
        </p:txBody>
      </p:sp>
    </p:spTree>
    <p:extLst>
      <p:ext uri="{BB962C8B-B14F-4D97-AF65-F5344CB8AC3E}">
        <p14:creationId xmlns:p14="http://schemas.microsoft.com/office/powerpoint/2010/main" val="531966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12</a:t>
            </a:fld>
            <a:endParaRPr lang="en-US"/>
          </a:p>
        </p:txBody>
      </p:sp>
    </p:spTree>
    <p:extLst>
      <p:ext uri="{BB962C8B-B14F-4D97-AF65-F5344CB8AC3E}">
        <p14:creationId xmlns:p14="http://schemas.microsoft.com/office/powerpoint/2010/main" val="2234658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13</a:t>
            </a:fld>
            <a:endParaRPr lang="en-US"/>
          </a:p>
        </p:txBody>
      </p:sp>
    </p:spTree>
    <p:extLst>
      <p:ext uri="{BB962C8B-B14F-4D97-AF65-F5344CB8AC3E}">
        <p14:creationId xmlns:p14="http://schemas.microsoft.com/office/powerpoint/2010/main" val="169702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14</a:t>
            </a:fld>
            <a:endParaRPr lang="en-US"/>
          </a:p>
        </p:txBody>
      </p:sp>
    </p:spTree>
    <p:extLst>
      <p:ext uri="{BB962C8B-B14F-4D97-AF65-F5344CB8AC3E}">
        <p14:creationId xmlns:p14="http://schemas.microsoft.com/office/powerpoint/2010/main" val="4007306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15</a:t>
            </a:fld>
            <a:endParaRPr lang="en-US"/>
          </a:p>
        </p:txBody>
      </p:sp>
    </p:spTree>
    <p:extLst>
      <p:ext uri="{BB962C8B-B14F-4D97-AF65-F5344CB8AC3E}">
        <p14:creationId xmlns:p14="http://schemas.microsoft.com/office/powerpoint/2010/main" val="1142588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16</a:t>
            </a:fld>
            <a:endParaRPr lang="en-US"/>
          </a:p>
        </p:txBody>
      </p:sp>
    </p:spTree>
    <p:extLst>
      <p:ext uri="{BB962C8B-B14F-4D97-AF65-F5344CB8AC3E}">
        <p14:creationId xmlns:p14="http://schemas.microsoft.com/office/powerpoint/2010/main" val="180706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17</a:t>
            </a:fld>
            <a:endParaRPr lang="en-US"/>
          </a:p>
        </p:txBody>
      </p:sp>
    </p:spTree>
    <p:extLst>
      <p:ext uri="{BB962C8B-B14F-4D97-AF65-F5344CB8AC3E}">
        <p14:creationId xmlns:p14="http://schemas.microsoft.com/office/powerpoint/2010/main" val="3642592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18</a:t>
            </a:fld>
            <a:endParaRPr lang="en-US"/>
          </a:p>
        </p:txBody>
      </p:sp>
    </p:spTree>
    <p:extLst>
      <p:ext uri="{BB962C8B-B14F-4D97-AF65-F5344CB8AC3E}">
        <p14:creationId xmlns:p14="http://schemas.microsoft.com/office/powerpoint/2010/main" val="2845719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19</a:t>
            </a:fld>
            <a:endParaRPr lang="en-US"/>
          </a:p>
        </p:txBody>
      </p:sp>
    </p:spTree>
    <p:extLst>
      <p:ext uri="{BB962C8B-B14F-4D97-AF65-F5344CB8AC3E}">
        <p14:creationId xmlns:p14="http://schemas.microsoft.com/office/powerpoint/2010/main" val="2011102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20</a:t>
            </a:fld>
            <a:endParaRPr lang="en-US"/>
          </a:p>
        </p:txBody>
      </p:sp>
    </p:spTree>
    <p:extLst>
      <p:ext uri="{BB962C8B-B14F-4D97-AF65-F5344CB8AC3E}">
        <p14:creationId xmlns:p14="http://schemas.microsoft.com/office/powerpoint/2010/main" val="37418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3</a:t>
            </a:fld>
            <a:endParaRPr lang="en-US"/>
          </a:p>
        </p:txBody>
      </p:sp>
    </p:spTree>
    <p:extLst>
      <p:ext uri="{BB962C8B-B14F-4D97-AF65-F5344CB8AC3E}">
        <p14:creationId xmlns:p14="http://schemas.microsoft.com/office/powerpoint/2010/main" val="979022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4</a:t>
            </a:fld>
            <a:endParaRPr lang="en-US"/>
          </a:p>
        </p:txBody>
      </p:sp>
    </p:spTree>
    <p:extLst>
      <p:ext uri="{BB962C8B-B14F-4D97-AF65-F5344CB8AC3E}">
        <p14:creationId xmlns:p14="http://schemas.microsoft.com/office/powerpoint/2010/main" val="268793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5</a:t>
            </a:fld>
            <a:endParaRPr lang="en-US"/>
          </a:p>
        </p:txBody>
      </p:sp>
    </p:spTree>
    <p:extLst>
      <p:ext uri="{BB962C8B-B14F-4D97-AF65-F5344CB8AC3E}">
        <p14:creationId xmlns:p14="http://schemas.microsoft.com/office/powerpoint/2010/main" val="342826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6</a:t>
            </a:fld>
            <a:endParaRPr lang="en-US"/>
          </a:p>
        </p:txBody>
      </p:sp>
    </p:spTree>
    <p:extLst>
      <p:ext uri="{BB962C8B-B14F-4D97-AF65-F5344CB8AC3E}">
        <p14:creationId xmlns:p14="http://schemas.microsoft.com/office/powerpoint/2010/main" val="154974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7</a:t>
            </a:fld>
            <a:endParaRPr lang="en-US"/>
          </a:p>
        </p:txBody>
      </p:sp>
    </p:spTree>
    <p:extLst>
      <p:ext uri="{BB962C8B-B14F-4D97-AF65-F5344CB8AC3E}">
        <p14:creationId xmlns:p14="http://schemas.microsoft.com/office/powerpoint/2010/main" val="3418638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8</a:t>
            </a:fld>
            <a:endParaRPr lang="en-US"/>
          </a:p>
        </p:txBody>
      </p:sp>
    </p:spTree>
    <p:extLst>
      <p:ext uri="{BB962C8B-B14F-4D97-AF65-F5344CB8AC3E}">
        <p14:creationId xmlns:p14="http://schemas.microsoft.com/office/powerpoint/2010/main" val="4006073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9</a:t>
            </a:fld>
            <a:endParaRPr lang="en-US"/>
          </a:p>
        </p:txBody>
      </p:sp>
    </p:spTree>
    <p:extLst>
      <p:ext uri="{BB962C8B-B14F-4D97-AF65-F5344CB8AC3E}">
        <p14:creationId xmlns:p14="http://schemas.microsoft.com/office/powerpoint/2010/main" val="405101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10</a:t>
            </a:fld>
            <a:endParaRPr lang="en-US"/>
          </a:p>
        </p:txBody>
      </p:sp>
    </p:spTree>
    <p:extLst>
      <p:ext uri="{BB962C8B-B14F-4D97-AF65-F5344CB8AC3E}">
        <p14:creationId xmlns:p14="http://schemas.microsoft.com/office/powerpoint/2010/main" val="1259746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2113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11289" indent="0" algn="ctr">
              <a:buNone/>
              <a:defRPr>
                <a:solidFill>
                  <a:schemeClr val="tx1">
                    <a:tint val="75000"/>
                  </a:schemeClr>
                </a:solidFill>
              </a:defRPr>
            </a:lvl2pPr>
            <a:lvl3pPr marL="822577" indent="0" algn="ctr">
              <a:buNone/>
              <a:defRPr>
                <a:solidFill>
                  <a:schemeClr val="tx1">
                    <a:tint val="75000"/>
                  </a:schemeClr>
                </a:solidFill>
              </a:defRPr>
            </a:lvl3pPr>
            <a:lvl4pPr marL="1233866" indent="0" algn="ctr">
              <a:buNone/>
              <a:defRPr>
                <a:solidFill>
                  <a:schemeClr val="tx1">
                    <a:tint val="75000"/>
                  </a:schemeClr>
                </a:solidFill>
              </a:defRPr>
            </a:lvl4pPr>
            <a:lvl5pPr marL="1645155" indent="0" algn="ctr">
              <a:buNone/>
              <a:defRPr>
                <a:solidFill>
                  <a:schemeClr val="tx1">
                    <a:tint val="75000"/>
                  </a:schemeClr>
                </a:solidFill>
              </a:defRPr>
            </a:lvl5pPr>
            <a:lvl6pPr marL="2056445" indent="0" algn="ctr">
              <a:buNone/>
              <a:defRPr>
                <a:solidFill>
                  <a:schemeClr val="tx1">
                    <a:tint val="75000"/>
                  </a:schemeClr>
                </a:solidFill>
              </a:defRPr>
            </a:lvl6pPr>
            <a:lvl7pPr marL="2467733" indent="0" algn="ctr">
              <a:buNone/>
              <a:defRPr>
                <a:solidFill>
                  <a:schemeClr val="tx1">
                    <a:tint val="75000"/>
                  </a:schemeClr>
                </a:solidFill>
              </a:defRPr>
            </a:lvl7pPr>
            <a:lvl8pPr marL="2879022" indent="0" algn="ctr">
              <a:buNone/>
              <a:defRPr>
                <a:solidFill>
                  <a:schemeClr val="tx1">
                    <a:tint val="75000"/>
                  </a:schemeClr>
                </a:solidFill>
              </a:defRPr>
            </a:lvl8pPr>
            <a:lvl9pPr marL="3290311"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a:t>Click to edit Master title style</a:t>
            </a:r>
          </a:p>
        </p:txBody>
      </p:sp>
    </p:spTree>
    <p:extLst>
      <p:ext uri="{BB962C8B-B14F-4D97-AF65-F5344CB8AC3E}">
        <p14:creationId xmlns:p14="http://schemas.microsoft.com/office/powerpoint/2010/main" val="230707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Background 2" descr="bg2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70" y="1"/>
            <a:ext cx="12078520" cy="6857999"/>
          </a:xfrm>
          <a:prstGeom prst="rect">
            <a:avLst/>
          </a:prstGeom>
          <a:ln w="0">
            <a:noFill/>
          </a:ln>
          <a:effectLst/>
        </p:spPr>
      </p:pic>
      <p:sp>
        <p:nvSpPr>
          <p:cNvPr id="2" name="Title 1"/>
          <p:cNvSpPr>
            <a:spLocks noGrp="1"/>
          </p:cNvSpPr>
          <p:nvPr>
            <p:ph type="ctrTitle"/>
          </p:nvPr>
        </p:nvSpPr>
        <p:spPr>
          <a:xfrm>
            <a:off x="635726" y="1122363"/>
            <a:ext cx="10607040" cy="2387600"/>
          </a:xfrm>
        </p:spPr>
        <p:txBody>
          <a:bodyPr anchor="ctr"/>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35726" y="3602038"/>
            <a:ext cx="10032274" cy="1655762"/>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a:stretch>
            <a:fillRect/>
          </a:stretch>
        </p:blipFill>
        <p:spPr>
          <a:xfrm>
            <a:off x="11010297" y="6229750"/>
            <a:ext cx="1181703" cy="564168"/>
          </a:xfrm>
          <a:prstGeom prst="rect">
            <a:avLst/>
          </a:prstGeom>
        </p:spPr>
      </p:pic>
      <p:sp>
        <p:nvSpPr>
          <p:cNvPr id="10" name="Bosch_footer_1">
            <a:extLst>
              <a:ext uri="{FF2B5EF4-FFF2-40B4-BE49-F238E27FC236}">
                <a16:creationId xmlns:a16="http://schemas.microsoft.com/office/drawing/2014/main" id="{C4A0DCBC-1EFB-43C4-AF00-AB85781F48E7}"/>
              </a:ext>
            </a:extLst>
          </p:cNvPr>
          <p:cNvSpPr txBox="1"/>
          <p:nvPr userDrawn="1"/>
        </p:nvSpPr>
        <p:spPr>
          <a:xfrm>
            <a:off x="635726" y="6372927"/>
            <a:ext cx="1802675" cy="277813"/>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1200" b="1" kern="0" baseline="0" noProof="1">
                <a:solidFill>
                  <a:srgbClr val="D70012"/>
                </a:solidFill>
                <a:latin typeface="+mn-lt"/>
              </a:rPr>
              <a:t>Internal</a:t>
            </a:r>
            <a:r>
              <a:rPr lang="en-US" sz="1200" kern="0" baseline="0" noProof="1">
                <a:solidFill>
                  <a:schemeClr val="tx1"/>
                </a:solidFill>
                <a:latin typeface="+mn-lt"/>
              </a:rPr>
              <a:t> </a:t>
            </a:r>
            <a:r>
              <a:rPr lang="en-US" sz="1200" kern="0" baseline="0" noProof="1">
                <a:solidFill>
                  <a:schemeClr val="bg1">
                    <a:lumMod val="75000"/>
                  </a:schemeClr>
                </a:solidFill>
                <a:latin typeface="+mn-lt"/>
              </a:rPr>
              <a:t>| RBVH/ECM</a:t>
            </a:r>
          </a:p>
        </p:txBody>
      </p:sp>
      <p:sp>
        <p:nvSpPr>
          <p:cNvPr id="11" name="Bosch_footer_2">
            <a:extLst>
              <a:ext uri="{FF2B5EF4-FFF2-40B4-BE49-F238E27FC236}">
                <a16:creationId xmlns:a16="http://schemas.microsoft.com/office/drawing/2014/main" id="{C3D77AD5-379C-4A86-AFCF-32945A0FEE26}"/>
              </a:ext>
            </a:extLst>
          </p:cNvPr>
          <p:cNvSpPr txBox="1"/>
          <p:nvPr userDrawn="1"/>
        </p:nvSpPr>
        <p:spPr>
          <a:xfrm>
            <a:off x="635726" y="6578018"/>
            <a:ext cx="9152890" cy="215900"/>
          </a:xfrm>
          <a:prstGeom prst="rect">
            <a:avLst/>
          </a:prstGeom>
          <a:noFill/>
        </p:spPr>
        <p:txBody>
          <a:bodyPr wrap="square" lIns="0" tIns="0" rIns="0" bIns="0" rtlCol="0">
            <a:noAutofit/>
          </a:bodyPr>
          <a:lstStyle/>
          <a:p>
            <a:pPr>
              <a:lnSpc>
                <a:spcPct val="120000"/>
              </a:lnSpc>
              <a:spcAft>
                <a:spcPts val="100"/>
              </a:spcAft>
            </a:pPr>
            <a:r>
              <a:rPr lang="en-US" sz="1000" kern="0" baseline="0" noProof="1">
                <a:solidFill>
                  <a:schemeClr val="bg1">
                    <a:lumMod val="75000"/>
                  </a:schemeClr>
                </a:solidFill>
                <a:latin typeface="+mn-lt"/>
              </a:rPr>
              <a:t>© Robert Bosch Engineering and Business Solutions Vietnam Company Limited 2021</a:t>
            </a:r>
          </a:p>
        </p:txBody>
      </p:sp>
    </p:spTree>
    <p:extLst>
      <p:ext uri="{BB962C8B-B14F-4D97-AF65-F5344CB8AC3E}">
        <p14:creationId xmlns:p14="http://schemas.microsoft.com/office/powerpoint/2010/main" val="24044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72429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4"/>
            </p:custDataLst>
          </p:nvPr>
        </p:nvSpPr>
        <p:spPr bwMode="auto">
          <a:xfrm>
            <a:off x="370286" y="288000"/>
            <a:ext cx="9982286" cy="8640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a:t>Titelmasterformat durch Klicken bearbeiten</a:t>
            </a:r>
          </a:p>
        </p:txBody>
      </p:sp>
      <p:sp>
        <p:nvSpPr>
          <p:cNvPr id="2" name="Rectangle 3"/>
          <p:cNvSpPr>
            <a:spLocks noGrp="1" noChangeArrowheads="1"/>
          </p:cNvSpPr>
          <p:nvPr>
            <p:ph type="body" idx="1"/>
            <p:custDataLst>
              <p:tags r:id="rId5"/>
            </p:custDataLst>
          </p:nvPr>
        </p:nvSpPr>
        <p:spPr bwMode="auto">
          <a:xfrm>
            <a:off x="383926" y="1439630"/>
            <a:ext cx="11421796" cy="4630808"/>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6" name="Picture 5"/>
          <p:cNvPicPr>
            <a:picLocks/>
          </p:cNvPicPr>
          <p:nvPr userDrawn="1">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7"/>
            </p:custDataLst>
          </p:nvPr>
        </p:nvPicPr>
        <p:blipFill>
          <a:blip r:embed="rId9" cstate="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p:spPr>
      </p:pic>
    </p:spTree>
    <p:extLst>
      <p:ext uri="{BB962C8B-B14F-4D97-AF65-F5344CB8AC3E}">
        <p14:creationId xmlns:p14="http://schemas.microsoft.com/office/powerpoint/2010/main" val="4078123514"/>
      </p:ext>
    </p:extLst>
  </p:cSld>
  <p:clrMap bg1="lt1" tx1="dk1" bg2="lt2" tx2="dk2" accent1="accent1" accent2="accent2" accent3="accent3" accent4="accent4" accent5="accent5" accent6="accent6" hlink="hlink" folHlink="folHlink"/>
  <p:sldLayoutIdLst>
    <p:sldLayoutId id="2147483662" r:id="rId1"/>
    <p:sldLayoutId id="2147483661" r:id="rId2"/>
  </p:sldLayoutIdLst>
  <p:hf sldNum="0" hdr="0"/>
  <p:txStyles>
    <p:titleStyle>
      <a:lvl1pPr algn="l" rtl="0" eaLnBrk="1" fontAlgn="base" hangingPunct="1">
        <a:lnSpc>
          <a:spcPts val="2697"/>
        </a:lnSpc>
        <a:spcBef>
          <a:spcPct val="0"/>
        </a:spcBef>
        <a:spcAft>
          <a:spcPct val="0"/>
        </a:spcAft>
        <a:buFontTx/>
        <a:buNone/>
        <a:defRPr sz="1800" b="0" i="0" u="none">
          <a:solidFill>
            <a:srgbClr val="000000"/>
          </a:solidFill>
          <a:latin typeface="Bosch Office Sans" pitchFamily="2" charset="0"/>
          <a:ea typeface="+mj-ea"/>
          <a:cs typeface="Arial" pitchFamily="34" charset="0"/>
        </a:defRPr>
      </a:lvl1pPr>
      <a:lvl2pPr algn="l" rtl="0" eaLnBrk="1" fontAlgn="base" hangingPunct="1">
        <a:lnSpc>
          <a:spcPct val="111000"/>
        </a:lnSpc>
        <a:spcBef>
          <a:spcPct val="0"/>
        </a:spcBef>
        <a:spcAft>
          <a:spcPct val="0"/>
        </a:spcAft>
        <a:defRPr sz="2428">
          <a:solidFill>
            <a:srgbClr val="000000"/>
          </a:solidFill>
          <a:latin typeface="Bosch Office Sans"/>
        </a:defRPr>
      </a:lvl2pPr>
      <a:lvl3pPr algn="l" rtl="0" eaLnBrk="1" fontAlgn="base" hangingPunct="1">
        <a:lnSpc>
          <a:spcPct val="111000"/>
        </a:lnSpc>
        <a:spcBef>
          <a:spcPct val="0"/>
        </a:spcBef>
        <a:spcAft>
          <a:spcPct val="0"/>
        </a:spcAft>
        <a:defRPr sz="2428">
          <a:solidFill>
            <a:srgbClr val="000000"/>
          </a:solidFill>
          <a:latin typeface="Bosch Office Sans"/>
        </a:defRPr>
      </a:lvl3pPr>
      <a:lvl4pPr algn="l" rtl="0" eaLnBrk="1" fontAlgn="base" hangingPunct="1">
        <a:lnSpc>
          <a:spcPct val="111000"/>
        </a:lnSpc>
        <a:spcBef>
          <a:spcPct val="0"/>
        </a:spcBef>
        <a:spcAft>
          <a:spcPct val="0"/>
        </a:spcAft>
        <a:defRPr sz="2428">
          <a:solidFill>
            <a:srgbClr val="000000"/>
          </a:solidFill>
          <a:latin typeface="Bosch Office Sans"/>
        </a:defRPr>
      </a:lvl4pPr>
      <a:lvl5pPr algn="l" rtl="0" eaLnBrk="1" fontAlgn="base" hangingPunct="1">
        <a:lnSpc>
          <a:spcPct val="111000"/>
        </a:lnSpc>
        <a:spcBef>
          <a:spcPct val="0"/>
        </a:spcBef>
        <a:spcAft>
          <a:spcPct val="0"/>
        </a:spcAft>
        <a:defRPr sz="2428">
          <a:solidFill>
            <a:srgbClr val="000000"/>
          </a:solidFill>
          <a:latin typeface="Bosch Office Sans"/>
        </a:defRPr>
      </a:lvl5pPr>
      <a:lvl6pPr marL="411137" algn="l" rtl="0" eaLnBrk="1" fontAlgn="base" hangingPunct="1">
        <a:lnSpc>
          <a:spcPct val="111000"/>
        </a:lnSpc>
        <a:spcBef>
          <a:spcPct val="0"/>
        </a:spcBef>
        <a:spcAft>
          <a:spcPct val="0"/>
        </a:spcAft>
        <a:defRPr sz="2428">
          <a:solidFill>
            <a:srgbClr val="000000"/>
          </a:solidFill>
          <a:latin typeface="Bosch Office Sans"/>
        </a:defRPr>
      </a:lvl6pPr>
      <a:lvl7pPr marL="822273" algn="l" rtl="0" eaLnBrk="1" fontAlgn="base" hangingPunct="1">
        <a:lnSpc>
          <a:spcPct val="111000"/>
        </a:lnSpc>
        <a:spcBef>
          <a:spcPct val="0"/>
        </a:spcBef>
        <a:spcAft>
          <a:spcPct val="0"/>
        </a:spcAft>
        <a:defRPr sz="2428">
          <a:solidFill>
            <a:srgbClr val="000000"/>
          </a:solidFill>
          <a:latin typeface="Bosch Office Sans"/>
        </a:defRPr>
      </a:lvl7pPr>
      <a:lvl8pPr marL="1233409" algn="l" rtl="0" eaLnBrk="1" fontAlgn="base" hangingPunct="1">
        <a:lnSpc>
          <a:spcPct val="111000"/>
        </a:lnSpc>
        <a:spcBef>
          <a:spcPct val="0"/>
        </a:spcBef>
        <a:spcAft>
          <a:spcPct val="0"/>
        </a:spcAft>
        <a:defRPr sz="2428">
          <a:solidFill>
            <a:srgbClr val="000000"/>
          </a:solidFill>
          <a:latin typeface="Bosch Office Sans"/>
        </a:defRPr>
      </a:lvl8pPr>
      <a:lvl9pPr marL="1644545" algn="l" rtl="0" eaLnBrk="1" fontAlgn="base" hangingPunct="1">
        <a:lnSpc>
          <a:spcPct val="111000"/>
        </a:lnSpc>
        <a:spcBef>
          <a:spcPct val="0"/>
        </a:spcBef>
        <a:spcAft>
          <a:spcPct val="0"/>
        </a:spcAft>
        <a:defRPr sz="2428">
          <a:solidFill>
            <a:srgbClr val="000000"/>
          </a:solidFill>
          <a:latin typeface="Bosch Office Sans"/>
        </a:defRPr>
      </a:lvl9pPr>
    </p:titleStyle>
    <p:body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itchFamily="2"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itchFamily="2"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itchFamily="2"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9pPr>
    </p:bodyStyle>
    <p:otherStyle>
      <a:defPPr>
        <a:defRPr lang="de-DE"/>
      </a:defPPr>
      <a:lvl1pPr marL="0" algn="l" defTabSz="822273" rtl="0" eaLnBrk="1" latinLnBrk="0" hangingPunct="1">
        <a:defRPr sz="1619" kern="1200">
          <a:solidFill>
            <a:schemeClr val="tx1"/>
          </a:solidFill>
          <a:latin typeface="+mn-lt"/>
          <a:ea typeface="+mn-ea"/>
          <a:cs typeface="+mn-cs"/>
        </a:defRPr>
      </a:lvl1pPr>
      <a:lvl2pPr marL="411137" algn="l" defTabSz="822273" rtl="0" eaLnBrk="1" latinLnBrk="0" hangingPunct="1">
        <a:defRPr sz="1619" kern="1200">
          <a:solidFill>
            <a:schemeClr val="tx1"/>
          </a:solidFill>
          <a:latin typeface="+mn-lt"/>
          <a:ea typeface="+mn-ea"/>
          <a:cs typeface="+mn-cs"/>
        </a:defRPr>
      </a:lvl2pPr>
      <a:lvl3pPr marL="822273" algn="l" defTabSz="822273" rtl="0" eaLnBrk="1" latinLnBrk="0" hangingPunct="1">
        <a:defRPr sz="1619" kern="1200">
          <a:solidFill>
            <a:schemeClr val="tx1"/>
          </a:solidFill>
          <a:latin typeface="+mn-lt"/>
          <a:ea typeface="+mn-ea"/>
          <a:cs typeface="+mn-cs"/>
        </a:defRPr>
      </a:lvl3pPr>
      <a:lvl4pPr marL="1233409" algn="l" defTabSz="822273" rtl="0" eaLnBrk="1" latinLnBrk="0" hangingPunct="1">
        <a:defRPr sz="1619" kern="1200">
          <a:solidFill>
            <a:schemeClr val="tx1"/>
          </a:solidFill>
          <a:latin typeface="+mn-lt"/>
          <a:ea typeface="+mn-ea"/>
          <a:cs typeface="+mn-cs"/>
        </a:defRPr>
      </a:lvl4pPr>
      <a:lvl5pPr marL="1644545" algn="l" defTabSz="822273" rtl="0" eaLnBrk="1" latinLnBrk="0" hangingPunct="1">
        <a:defRPr sz="1619" kern="1200">
          <a:solidFill>
            <a:schemeClr val="tx1"/>
          </a:solidFill>
          <a:latin typeface="+mn-lt"/>
          <a:ea typeface="+mn-ea"/>
          <a:cs typeface="+mn-cs"/>
        </a:defRPr>
      </a:lvl5pPr>
      <a:lvl6pPr marL="2055681" algn="l" defTabSz="822273" rtl="0" eaLnBrk="1" latinLnBrk="0" hangingPunct="1">
        <a:defRPr sz="1619" kern="1200">
          <a:solidFill>
            <a:schemeClr val="tx1"/>
          </a:solidFill>
          <a:latin typeface="+mn-lt"/>
          <a:ea typeface="+mn-ea"/>
          <a:cs typeface="+mn-cs"/>
        </a:defRPr>
      </a:lvl6pPr>
      <a:lvl7pPr marL="2466818" algn="l" defTabSz="822273" rtl="0" eaLnBrk="1" latinLnBrk="0" hangingPunct="1">
        <a:defRPr sz="1619" kern="1200">
          <a:solidFill>
            <a:schemeClr val="tx1"/>
          </a:solidFill>
          <a:latin typeface="+mn-lt"/>
          <a:ea typeface="+mn-ea"/>
          <a:cs typeface="+mn-cs"/>
        </a:defRPr>
      </a:lvl7pPr>
      <a:lvl8pPr marL="2877954" algn="l" defTabSz="822273" rtl="0" eaLnBrk="1" latinLnBrk="0" hangingPunct="1">
        <a:defRPr sz="1619" kern="1200">
          <a:solidFill>
            <a:schemeClr val="tx1"/>
          </a:solidFill>
          <a:latin typeface="+mn-lt"/>
          <a:ea typeface="+mn-ea"/>
          <a:cs typeface="+mn-cs"/>
        </a:defRPr>
      </a:lvl8pPr>
      <a:lvl9pPr marL="3289090" algn="l" defTabSz="822273" rtl="0" eaLnBrk="1" latinLnBrk="0" hangingPunct="1">
        <a:defRPr sz="161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0594" y="365126"/>
            <a:ext cx="11547566" cy="6624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0594" y="1288869"/>
            <a:ext cx="11547566" cy="488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Bosch_footer_1">
            <a:extLst>
              <a:ext uri="{FF2B5EF4-FFF2-40B4-BE49-F238E27FC236}">
                <a16:creationId xmlns:a16="http://schemas.microsoft.com/office/drawing/2014/main" id="{C4A0DCBC-1EFB-43C4-AF00-AB85781F48E7}"/>
              </a:ext>
            </a:extLst>
          </p:cNvPr>
          <p:cNvSpPr txBox="1"/>
          <p:nvPr userDrawn="1"/>
        </p:nvSpPr>
        <p:spPr>
          <a:xfrm>
            <a:off x="400594" y="6384245"/>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RBVH/ECM</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400594" y="6537552"/>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Vietnam Company Limited 2021. All rights reserved, also regarding any disposal, exploitation, reproduction, editing, distribution, as well as in the event of applications for industrial property rights.</a:t>
            </a:r>
          </a:p>
        </p:txBody>
      </p:sp>
      <p:pic>
        <p:nvPicPr>
          <p:cNvPr id="9" name="Picture 8"/>
          <p:cNvPicPr>
            <a:picLocks noChangeAspect="1"/>
          </p:cNvPicPr>
          <p:nvPr userDrawn="1"/>
        </p:nvPicPr>
        <p:blipFill>
          <a:blip r:embed="rId4"/>
          <a:stretch>
            <a:fillRect/>
          </a:stretch>
        </p:blipFill>
        <p:spPr>
          <a:xfrm>
            <a:off x="11132404" y="6343529"/>
            <a:ext cx="815756" cy="297332"/>
          </a:xfrm>
          <a:prstGeom prst="rect">
            <a:avLst/>
          </a:prstGeom>
        </p:spPr>
      </p:pic>
    </p:spTree>
    <p:extLst>
      <p:ext uri="{BB962C8B-B14F-4D97-AF65-F5344CB8AC3E}">
        <p14:creationId xmlns:p14="http://schemas.microsoft.com/office/powerpoint/2010/main" val="870613745"/>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2.emf"/><Relationship Id="rId4" Type="http://schemas.openxmlformats.org/officeDocument/2006/relationships/tags" Target="../tags/tag10.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image" Target="../media/image1.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notesSlide" Target="../notesSlides/notesSlide10.xml"/><Relationship Id="rId2" Type="http://schemas.openxmlformats.org/officeDocument/2006/relationships/tags" Target="../tags/tag134.xml"/><Relationship Id="rId16" Type="http://schemas.openxmlformats.org/officeDocument/2006/relationships/slideLayout" Target="../slideLayouts/slideLayout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tags" Target="../tags/tag147.xml"/><Relationship Id="rId10" Type="http://schemas.openxmlformats.org/officeDocument/2006/relationships/tags" Target="../tags/tag142.xml"/><Relationship Id="rId19" Type="http://schemas.openxmlformats.org/officeDocument/2006/relationships/image" Target="../media/image8.png"/><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s>
</file>

<file path=ppt/slides/_rels/slide12.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tags" Target="../tags/tag160.xml"/><Relationship Id="rId18" Type="http://schemas.openxmlformats.org/officeDocument/2006/relationships/image" Target="../media/image1.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notesSlide" Target="../notesSlides/notesSlide11.xml"/><Relationship Id="rId2" Type="http://schemas.openxmlformats.org/officeDocument/2006/relationships/tags" Target="../tags/tag149.xml"/><Relationship Id="rId16" Type="http://schemas.openxmlformats.org/officeDocument/2006/relationships/slideLayout" Target="../slideLayouts/slideLayout4.xml"/><Relationship Id="rId20" Type="http://schemas.openxmlformats.org/officeDocument/2006/relationships/image" Target="../media/image21.jpg"/><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5" Type="http://schemas.openxmlformats.org/officeDocument/2006/relationships/tags" Target="../tags/tag152.xml"/><Relationship Id="rId15" Type="http://schemas.openxmlformats.org/officeDocument/2006/relationships/tags" Target="../tags/tag162.xml"/><Relationship Id="rId10" Type="http://schemas.openxmlformats.org/officeDocument/2006/relationships/tags" Target="../tags/tag157.xml"/><Relationship Id="rId19" Type="http://schemas.openxmlformats.org/officeDocument/2006/relationships/image" Target="../media/image8.png"/><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s>
</file>

<file path=ppt/slides/_rels/slide13.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tags" Target="../tags/tag175.xml"/><Relationship Id="rId18" Type="http://schemas.openxmlformats.org/officeDocument/2006/relationships/image" Target="../media/image1.png"/><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tags" Target="../tags/tag174.xml"/><Relationship Id="rId17" Type="http://schemas.openxmlformats.org/officeDocument/2006/relationships/notesSlide" Target="../notesSlides/notesSlide12.xml"/><Relationship Id="rId2" Type="http://schemas.openxmlformats.org/officeDocument/2006/relationships/tags" Target="../tags/tag164.xml"/><Relationship Id="rId16" Type="http://schemas.openxmlformats.org/officeDocument/2006/relationships/slideLayout" Target="../slideLayouts/slideLayout4.xml"/><Relationship Id="rId20" Type="http://schemas.openxmlformats.org/officeDocument/2006/relationships/image" Target="../media/image22.jpeg"/><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5" Type="http://schemas.openxmlformats.org/officeDocument/2006/relationships/tags" Target="../tags/tag167.xml"/><Relationship Id="rId15" Type="http://schemas.openxmlformats.org/officeDocument/2006/relationships/tags" Target="../tags/tag177.xml"/><Relationship Id="rId10" Type="http://schemas.openxmlformats.org/officeDocument/2006/relationships/tags" Target="../tags/tag172.xml"/><Relationship Id="rId19" Type="http://schemas.openxmlformats.org/officeDocument/2006/relationships/image" Target="../media/image8.png"/><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tags" Target="../tags/tag176.xml"/></Relationships>
</file>

<file path=ppt/slides/_rels/slide14.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18" Type="http://schemas.openxmlformats.org/officeDocument/2006/relationships/image" Target="../media/image1.png"/><Relationship Id="rId3" Type="http://schemas.openxmlformats.org/officeDocument/2006/relationships/tags" Target="../tags/tag180.xml"/><Relationship Id="rId21" Type="http://schemas.openxmlformats.org/officeDocument/2006/relationships/image" Target="../media/image24.png"/><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notesSlide" Target="../notesSlides/notesSlide13.xml"/><Relationship Id="rId2" Type="http://schemas.openxmlformats.org/officeDocument/2006/relationships/tags" Target="../tags/tag179.xml"/><Relationship Id="rId16" Type="http://schemas.openxmlformats.org/officeDocument/2006/relationships/slideLayout" Target="../slideLayouts/slideLayout4.xml"/><Relationship Id="rId20" Type="http://schemas.openxmlformats.org/officeDocument/2006/relationships/image" Target="../media/image23.jpeg"/><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5" Type="http://schemas.openxmlformats.org/officeDocument/2006/relationships/tags" Target="../tags/tag182.xml"/><Relationship Id="rId15" Type="http://schemas.openxmlformats.org/officeDocument/2006/relationships/tags" Target="../tags/tag192.xml"/><Relationship Id="rId10" Type="http://schemas.openxmlformats.org/officeDocument/2006/relationships/tags" Target="../tags/tag187.xml"/><Relationship Id="rId19" Type="http://schemas.openxmlformats.org/officeDocument/2006/relationships/image" Target="../media/image8.png"/><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 Id="rId22" Type="http://schemas.openxmlformats.org/officeDocument/2006/relationships/image" Target="../media/image25.jpeg"/></Relationships>
</file>

<file path=ppt/slides/_rels/slide15.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image" Target="../media/image1.png"/><Relationship Id="rId3" Type="http://schemas.openxmlformats.org/officeDocument/2006/relationships/tags" Target="../tags/tag195.xml"/><Relationship Id="rId21" Type="http://schemas.openxmlformats.org/officeDocument/2006/relationships/image" Target="../media/image27.png"/><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notesSlide" Target="../notesSlides/notesSlide14.xml"/><Relationship Id="rId2" Type="http://schemas.openxmlformats.org/officeDocument/2006/relationships/tags" Target="../tags/tag194.xml"/><Relationship Id="rId16" Type="http://schemas.openxmlformats.org/officeDocument/2006/relationships/slideLayout" Target="../slideLayouts/slideLayout4.xml"/><Relationship Id="rId20" Type="http://schemas.openxmlformats.org/officeDocument/2006/relationships/image" Target="../media/image26.png"/><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tags" Target="../tags/tag207.xml"/><Relationship Id="rId10" Type="http://schemas.openxmlformats.org/officeDocument/2006/relationships/tags" Target="../tags/tag202.xml"/><Relationship Id="rId19" Type="http://schemas.openxmlformats.org/officeDocument/2006/relationships/image" Target="../media/image8.png"/><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image" Target="../media/image1.png"/><Relationship Id="rId3" Type="http://schemas.openxmlformats.org/officeDocument/2006/relationships/tags" Target="../tags/tag210.xml"/><Relationship Id="rId21" Type="http://schemas.openxmlformats.org/officeDocument/2006/relationships/image" Target="../media/image30.png"/><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notesSlide" Target="../notesSlides/notesSlide15.xml"/><Relationship Id="rId2" Type="http://schemas.openxmlformats.org/officeDocument/2006/relationships/tags" Target="../tags/tag209.xml"/><Relationship Id="rId16" Type="http://schemas.openxmlformats.org/officeDocument/2006/relationships/slideLayout" Target="../slideLayouts/slideLayout4.xml"/><Relationship Id="rId20" Type="http://schemas.openxmlformats.org/officeDocument/2006/relationships/image" Target="../media/image29.png"/><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5" Type="http://schemas.openxmlformats.org/officeDocument/2006/relationships/tags" Target="../tags/tag212.xml"/><Relationship Id="rId15" Type="http://schemas.openxmlformats.org/officeDocument/2006/relationships/tags" Target="../tags/tag222.xml"/><Relationship Id="rId10" Type="http://schemas.openxmlformats.org/officeDocument/2006/relationships/tags" Target="../tags/tag217.xml"/><Relationship Id="rId19" Type="http://schemas.openxmlformats.org/officeDocument/2006/relationships/image" Target="../media/image8.png"/><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image" Target="../media/image1.png"/><Relationship Id="rId3" Type="http://schemas.openxmlformats.org/officeDocument/2006/relationships/tags" Target="../tags/tag225.xml"/><Relationship Id="rId21" Type="http://schemas.openxmlformats.org/officeDocument/2006/relationships/image" Target="../media/image30.png"/><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notesSlide" Target="../notesSlides/notesSlide16.xml"/><Relationship Id="rId2" Type="http://schemas.openxmlformats.org/officeDocument/2006/relationships/tags" Target="../tags/tag224.xml"/><Relationship Id="rId16" Type="http://schemas.openxmlformats.org/officeDocument/2006/relationships/slideLayout" Target="../slideLayouts/slideLayout4.xml"/><Relationship Id="rId20" Type="http://schemas.openxmlformats.org/officeDocument/2006/relationships/image" Target="../media/image29.png"/><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5" Type="http://schemas.openxmlformats.org/officeDocument/2006/relationships/tags" Target="../tags/tag227.xml"/><Relationship Id="rId15" Type="http://schemas.openxmlformats.org/officeDocument/2006/relationships/tags" Target="../tags/tag237.xml"/><Relationship Id="rId10" Type="http://schemas.openxmlformats.org/officeDocument/2006/relationships/tags" Target="../tags/tag232.xml"/><Relationship Id="rId19" Type="http://schemas.openxmlformats.org/officeDocument/2006/relationships/image" Target="../media/image8.png"/><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tags" Target="../tags/tag245.xml"/><Relationship Id="rId13" Type="http://schemas.openxmlformats.org/officeDocument/2006/relationships/tags" Target="../tags/tag250.xml"/><Relationship Id="rId18" Type="http://schemas.openxmlformats.org/officeDocument/2006/relationships/image" Target="../media/image1.png"/><Relationship Id="rId3" Type="http://schemas.openxmlformats.org/officeDocument/2006/relationships/tags" Target="../tags/tag240.xml"/><Relationship Id="rId7" Type="http://schemas.openxmlformats.org/officeDocument/2006/relationships/tags" Target="../tags/tag244.xml"/><Relationship Id="rId12" Type="http://schemas.openxmlformats.org/officeDocument/2006/relationships/tags" Target="../tags/tag249.xml"/><Relationship Id="rId17" Type="http://schemas.openxmlformats.org/officeDocument/2006/relationships/notesSlide" Target="../notesSlides/notesSlide17.xml"/><Relationship Id="rId2" Type="http://schemas.openxmlformats.org/officeDocument/2006/relationships/tags" Target="../tags/tag239.xml"/><Relationship Id="rId16" Type="http://schemas.openxmlformats.org/officeDocument/2006/relationships/slideLayout" Target="../slideLayouts/slideLayout4.xml"/><Relationship Id="rId1" Type="http://schemas.openxmlformats.org/officeDocument/2006/relationships/tags" Target="../tags/tag238.xml"/><Relationship Id="rId6" Type="http://schemas.openxmlformats.org/officeDocument/2006/relationships/tags" Target="../tags/tag243.xml"/><Relationship Id="rId11" Type="http://schemas.openxmlformats.org/officeDocument/2006/relationships/tags" Target="../tags/tag248.xml"/><Relationship Id="rId5" Type="http://schemas.openxmlformats.org/officeDocument/2006/relationships/tags" Target="../tags/tag242.xml"/><Relationship Id="rId15" Type="http://schemas.openxmlformats.org/officeDocument/2006/relationships/tags" Target="../tags/tag252.xml"/><Relationship Id="rId10" Type="http://schemas.openxmlformats.org/officeDocument/2006/relationships/tags" Target="../tags/tag247.xml"/><Relationship Id="rId19" Type="http://schemas.openxmlformats.org/officeDocument/2006/relationships/image" Target="../media/image8.png"/><Relationship Id="rId4" Type="http://schemas.openxmlformats.org/officeDocument/2006/relationships/tags" Target="../tags/tag241.xml"/><Relationship Id="rId9" Type="http://schemas.openxmlformats.org/officeDocument/2006/relationships/tags" Target="../tags/tag246.xml"/><Relationship Id="rId14" Type="http://schemas.openxmlformats.org/officeDocument/2006/relationships/tags" Target="../tags/tag251.xml"/></Relationships>
</file>

<file path=ppt/slides/_rels/slide19.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18" Type="http://schemas.openxmlformats.org/officeDocument/2006/relationships/image" Target="../media/image1.png"/><Relationship Id="rId3" Type="http://schemas.openxmlformats.org/officeDocument/2006/relationships/tags" Target="../tags/tag255.xml"/><Relationship Id="rId21" Type="http://schemas.openxmlformats.org/officeDocument/2006/relationships/image" Target="../media/image21.jpg"/><Relationship Id="rId7" Type="http://schemas.openxmlformats.org/officeDocument/2006/relationships/tags" Target="../tags/tag259.xml"/><Relationship Id="rId12" Type="http://schemas.openxmlformats.org/officeDocument/2006/relationships/tags" Target="../tags/tag264.xml"/><Relationship Id="rId17" Type="http://schemas.openxmlformats.org/officeDocument/2006/relationships/notesSlide" Target="../notesSlides/notesSlide18.xml"/><Relationship Id="rId2" Type="http://schemas.openxmlformats.org/officeDocument/2006/relationships/tags" Target="../tags/tag254.xml"/><Relationship Id="rId16" Type="http://schemas.openxmlformats.org/officeDocument/2006/relationships/slideLayout" Target="../slideLayouts/slideLayout4.xml"/><Relationship Id="rId20" Type="http://schemas.openxmlformats.org/officeDocument/2006/relationships/image" Target="../media/image32.jpeg"/><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5" Type="http://schemas.openxmlformats.org/officeDocument/2006/relationships/tags" Target="../tags/tag257.xml"/><Relationship Id="rId15" Type="http://schemas.openxmlformats.org/officeDocument/2006/relationships/tags" Target="../tags/tag267.xml"/><Relationship Id="rId10" Type="http://schemas.openxmlformats.org/officeDocument/2006/relationships/tags" Target="../tags/tag262.xml"/><Relationship Id="rId19" Type="http://schemas.openxmlformats.org/officeDocument/2006/relationships/image" Target="../media/image8.png"/><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1.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notesSlide" Target="../notesSlides/notesSlide1.xml"/><Relationship Id="rId2" Type="http://schemas.openxmlformats.org/officeDocument/2006/relationships/tags" Target="../tags/tag14.xml"/><Relationship Id="rId16"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19" Type="http://schemas.openxmlformats.org/officeDocument/2006/relationships/image" Target="../media/image8.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20.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tags" Target="../tags/tag280.xml"/><Relationship Id="rId18" Type="http://schemas.openxmlformats.org/officeDocument/2006/relationships/image" Target="../media/image1.png"/><Relationship Id="rId3" Type="http://schemas.openxmlformats.org/officeDocument/2006/relationships/tags" Target="../tags/tag270.xml"/><Relationship Id="rId21" Type="http://schemas.openxmlformats.org/officeDocument/2006/relationships/hyperlink" Target="https://ieeexplore.ieee.org/document/1284395" TargetMode="External"/><Relationship Id="rId7" Type="http://schemas.openxmlformats.org/officeDocument/2006/relationships/tags" Target="../tags/tag274.xml"/><Relationship Id="rId12" Type="http://schemas.openxmlformats.org/officeDocument/2006/relationships/tags" Target="../tags/tag279.xml"/><Relationship Id="rId17" Type="http://schemas.openxmlformats.org/officeDocument/2006/relationships/notesSlide" Target="../notesSlides/notesSlide19.xml"/><Relationship Id="rId25" Type="http://schemas.openxmlformats.org/officeDocument/2006/relationships/hyperlink" Target="https://arxiv.org/abs/2208.08597" TargetMode="External"/><Relationship Id="rId2" Type="http://schemas.openxmlformats.org/officeDocument/2006/relationships/tags" Target="../tags/tag269.xml"/><Relationship Id="rId16" Type="http://schemas.openxmlformats.org/officeDocument/2006/relationships/slideLayout" Target="../slideLayouts/slideLayout4.xml"/><Relationship Id="rId20" Type="http://schemas.openxmlformats.org/officeDocument/2006/relationships/hyperlink" Target="https://ir.canterbury.ac.nz/handle/10092/104723" TargetMode="Externa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tags" Target="../tags/tag278.xml"/><Relationship Id="rId24" Type="http://schemas.openxmlformats.org/officeDocument/2006/relationships/hyperlink" Target="https://ieeexplore.ieee.org/document/1510683" TargetMode="External"/><Relationship Id="rId5" Type="http://schemas.openxmlformats.org/officeDocument/2006/relationships/tags" Target="../tags/tag272.xml"/><Relationship Id="rId15" Type="http://schemas.openxmlformats.org/officeDocument/2006/relationships/tags" Target="../tags/tag282.xml"/><Relationship Id="rId23" Type="http://schemas.openxmlformats.org/officeDocument/2006/relationships/hyperlink" Target="https://ieeexplore.ieee.org/document/6526877" TargetMode="External"/><Relationship Id="rId10" Type="http://schemas.openxmlformats.org/officeDocument/2006/relationships/tags" Target="../tags/tag277.xml"/><Relationship Id="rId19" Type="http://schemas.openxmlformats.org/officeDocument/2006/relationships/image" Target="../media/image8.png"/><Relationship Id="rId4" Type="http://schemas.openxmlformats.org/officeDocument/2006/relationships/tags" Target="../tags/tag271.xml"/><Relationship Id="rId9" Type="http://schemas.openxmlformats.org/officeDocument/2006/relationships/tags" Target="../tags/tag276.xml"/><Relationship Id="rId14" Type="http://schemas.openxmlformats.org/officeDocument/2006/relationships/tags" Target="../tags/tag281.xml"/><Relationship Id="rId22" Type="http://schemas.openxmlformats.org/officeDocument/2006/relationships/hyperlink" Target="https://www.researchgate.net/publication/3342805_A_new_impulse_detector_for_switching_median_filters" TargetMode="External"/></Relationships>
</file>

<file path=ppt/slides/_rels/slide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image" Target="../media/image1.png"/><Relationship Id="rId3" Type="http://schemas.openxmlformats.org/officeDocument/2006/relationships/tags" Target="../tags/tag30.xml"/><Relationship Id="rId21" Type="http://schemas.openxmlformats.org/officeDocument/2006/relationships/image" Target="../media/image10.png"/><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notesSlide" Target="../notesSlides/notesSlide2.xml"/><Relationship Id="rId2" Type="http://schemas.openxmlformats.org/officeDocument/2006/relationships/tags" Target="../tags/tag29.xml"/><Relationship Id="rId16" Type="http://schemas.openxmlformats.org/officeDocument/2006/relationships/slideLayout" Target="../slideLayouts/slideLayout1.xml"/><Relationship Id="rId20" Type="http://schemas.openxmlformats.org/officeDocument/2006/relationships/image" Target="../media/image9.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19" Type="http://schemas.openxmlformats.org/officeDocument/2006/relationships/image" Target="../media/image8.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image" Target="../media/image1.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notesSlide" Target="../notesSlides/notesSlide3.xml"/><Relationship Id="rId2" Type="http://schemas.openxmlformats.org/officeDocument/2006/relationships/tags" Target="../tags/tag44.xml"/><Relationship Id="rId16" Type="http://schemas.openxmlformats.org/officeDocument/2006/relationships/slideLayout" Target="../slideLayouts/slideLayout1.xml"/><Relationship Id="rId20" Type="http://schemas.openxmlformats.org/officeDocument/2006/relationships/image" Target="../media/image12.gif"/><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10" Type="http://schemas.openxmlformats.org/officeDocument/2006/relationships/tags" Target="../tags/tag52.xml"/><Relationship Id="rId19" Type="http://schemas.openxmlformats.org/officeDocument/2006/relationships/image" Target="../media/image8.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s>
</file>

<file path=ppt/slides/_rels/slide5.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image" Target="../media/image1.png"/><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notesSlide" Target="../notesSlides/notesSlide4.xml"/><Relationship Id="rId2" Type="http://schemas.openxmlformats.org/officeDocument/2006/relationships/tags" Target="../tags/tag59.xml"/><Relationship Id="rId16" Type="http://schemas.openxmlformats.org/officeDocument/2006/relationships/slideLayout" Target="../slideLayouts/slideLayout1.xml"/><Relationship Id="rId20" Type="http://schemas.openxmlformats.org/officeDocument/2006/relationships/image" Target="../media/image13.jpe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10" Type="http://schemas.openxmlformats.org/officeDocument/2006/relationships/tags" Target="../tags/tag67.xml"/><Relationship Id="rId19" Type="http://schemas.openxmlformats.org/officeDocument/2006/relationships/image" Target="../media/image8.pn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6.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image" Target="../media/image1.png"/><Relationship Id="rId3" Type="http://schemas.openxmlformats.org/officeDocument/2006/relationships/tags" Target="../tags/tag75.xml"/><Relationship Id="rId21" Type="http://schemas.openxmlformats.org/officeDocument/2006/relationships/image" Target="../media/image15.png"/><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notesSlide" Target="../notesSlides/notesSlide5.xml"/><Relationship Id="rId25" Type="http://schemas.openxmlformats.org/officeDocument/2006/relationships/image" Target="../media/image19.png"/><Relationship Id="rId2" Type="http://schemas.openxmlformats.org/officeDocument/2006/relationships/tags" Target="../tags/tag74.xml"/><Relationship Id="rId16" Type="http://schemas.openxmlformats.org/officeDocument/2006/relationships/slideLayout" Target="../slideLayouts/slideLayout1.xml"/><Relationship Id="rId20" Type="http://schemas.openxmlformats.org/officeDocument/2006/relationships/image" Target="../media/image14.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image" Target="../media/image18.png"/><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image" Target="../media/image17.png"/><Relationship Id="rId10" Type="http://schemas.openxmlformats.org/officeDocument/2006/relationships/tags" Target="../tags/tag82.xml"/><Relationship Id="rId19" Type="http://schemas.openxmlformats.org/officeDocument/2006/relationships/image" Target="../media/image8.png"/><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image" Target="../media/image1.pn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notesSlide" Target="../notesSlides/notesSlide6.xml"/><Relationship Id="rId2" Type="http://schemas.openxmlformats.org/officeDocument/2006/relationships/tags" Target="../tags/tag89.xml"/><Relationship Id="rId16" Type="http://schemas.openxmlformats.org/officeDocument/2006/relationships/slideLayout" Target="../slideLayouts/slideLayout1.xml"/><Relationship Id="rId20" Type="http://schemas.openxmlformats.org/officeDocument/2006/relationships/image" Target="../media/image20.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10" Type="http://schemas.openxmlformats.org/officeDocument/2006/relationships/tags" Target="../tags/tag97.xml"/><Relationship Id="rId19" Type="http://schemas.openxmlformats.org/officeDocument/2006/relationships/image" Target="../media/image8.pn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s>
</file>

<file path=ppt/slides/_rels/slide8.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image" Target="../media/image1.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notesSlide" Target="../notesSlides/notesSlide7.xml"/><Relationship Id="rId2" Type="http://schemas.openxmlformats.org/officeDocument/2006/relationships/tags" Target="../tags/tag104.xml"/><Relationship Id="rId16" Type="http://schemas.openxmlformats.org/officeDocument/2006/relationships/slideLayout" Target="../slideLayouts/slideLayout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8.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9.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image" Target="../media/image1.png"/><Relationship Id="rId3" Type="http://schemas.openxmlformats.org/officeDocument/2006/relationships/tags" Target="../tags/tag120.xml"/><Relationship Id="rId21" Type="http://schemas.openxmlformats.org/officeDocument/2006/relationships/diagramLayout" Target="../diagrams/layout1.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notesSlide" Target="../notesSlides/notesSlide8.xml"/><Relationship Id="rId2" Type="http://schemas.openxmlformats.org/officeDocument/2006/relationships/tags" Target="../tags/tag119.xml"/><Relationship Id="rId16" Type="http://schemas.openxmlformats.org/officeDocument/2006/relationships/slideLayout" Target="../slideLayouts/slideLayout1.xml"/><Relationship Id="rId20" Type="http://schemas.openxmlformats.org/officeDocument/2006/relationships/diagramData" Target="../diagrams/data1.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24" Type="http://schemas.microsoft.com/office/2007/relationships/diagramDrawing" Target="../diagrams/drawing1.xml"/><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diagramColors" Target="../diagrams/colors1.xml"/><Relationship Id="rId10" Type="http://schemas.openxmlformats.org/officeDocument/2006/relationships/tags" Target="../tags/tag127.xml"/><Relationship Id="rId19" Type="http://schemas.openxmlformats.org/officeDocument/2006/relationships/image" Target="../media/image8.png"/><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Subtitle 2" hidden="1"/>
          <p:cNvSpPr>
            <a:spLocks noGrp="1"/>
          </p:cNvSpPr>
          <p:nvPr>
            <p:ph type="subTitle" idx="1"/>
            <p:custDataLst>
              <p:tags r:id="rId3"/>
            </p:custDataLst>
          </p:nvPr>
        </p:nvSpPr>
        <p:spPr>
          <a:xfrm>
            <a:off x="197" y="0"/>
            <a:ext cx="1411474" cy="141147"/>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endParaRPr lang="en-US" sz="111">
              <a:solidFill>
                <a:srgbClr val="000000"/>
              </a:solidFill>
            </a:endParaRPr>
          </a:p>
        </p:txBody>
      </p:sp>
      <p:pic>
        <p:nvPicPr>
          <p:cNvPr id="2" name="Picture 1"/>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Title 8_"/>
          <p:cNvSpPr txBox="1">
            <a:spLocks/>
          </p:cNvSpPr>
          <p:nvPr>
            <p:custDataLst>
              <p:tags r:id="rId5"/>
            </p:custDataLst>
          </p:nvPr>
        </p:nvSpPr>
        <p:spPr bwMode="auto">
          <a:xfrm>
            <a:off x="674575" y="731525"/>
            <a:ext cx="10954208" cy="5196665"/>
          </a:xfrm>
          <a:prstGeom prst="rect">
            <a:avLst/>
          </a:prstGeom>
          <a:solidFill>
            <a:scrgbClr r="0" g="0" b="0">
              <a:alpha val="0"/>
            </a:scrgbClr>
          </a:solid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90000"/>
              </a:lnSpc>
              <a:spcBef>
                <a:spcPts val="0"/>
              </a:spcBef>
              <a:spcAft>
                <a:spcPts val="0"/>
              </a:spcAft>
            </a:pPr>
            <a:endParaRPr lang="en-US" sz="8292" b="1" kern="0">
              <a:solidFill>
                <a:srgbClr val="FFFFFF"/>
              </a:solidFill>
              <a:latin typeface="+mj-lt"/>
            </a:endParaRPr>
          </a:p>
          <a:p>
            <a:pPr>
              <a:lnSpc>
                <a:spcPct val="90000"/>
              </a:lnSpc>
              <a:spcBef>
                <a:spcPts val="0"/>
              </a:spcBef>
              <a:spcAft>
                <a:spcPts val="0"/>
              </a:spcAft>
            </a:pPr>
            <a:r>
              <a:rPr lang="en-US" sz="6668" b="1" kern="0">
                <a:solidFill>
                  <a:srgbClr val="FFFFFF"/>
                </a:solidFill>
                <a:latin typeface="+mj-lt"/>
              </a:rPr>
              <a:t>AI training group</a:t>
            </a:r>
          </a:p>
          <a:p>
            <a:pPr>
              <a:lnSpc>
                <a:spcPct val="90000"/>
              </a:lnSpc>
              <a:spcBef>
                <a:spcPts val="0"/>
              </a:spcBef>
              <a:spcAft>
                <a:spcPts val="0"/>
              </a:spcAft>
            </a:pPr>
            <a:r>
              <a:rPr lang="en-US" sz="6668" b="1" kern="0">
                <a:solidFill>
                  <a:srgbClr val="FFFFFF"/>
                </a:solidFill>
                <a:latin typeface="+mj-lt"/>
              </a:rPr>
              <a:t>Weekly Report</a:t>
            </a:r>
          </a:p>
          <a:p>
            <a:pPr algn="r">
              <a:lnSpc>
                <a:spcPct val="90000"/>
              </a:lnSpc>
            </a:pPr>
            <a:endParaRPr lang="en-US" sz="2667" kern="0" cap="all">
              <a:solidFill>
                <a:srgbClr val="FFFFFF"/>
              </a:solidFill>
              <a:latin typeface="+mj-lt"/>
            </a:endParaRPr>
          </a:p>
          <a:p>
            <a:pPr algn="r">
              <a:lnSpc>
                <a:spcPct val="90000"/>
              </a:lnSpc>
            </a:pPr>
            <a:endParaRPr lang="en-US" sz="2667" kern="0" cap="all">
              <a:solidFill>
                <a:srgbClr val="FFFFFF"/>
              </a:solidFill>
              <a:latin typeface="+mj-lt"/>
            </a:endParaRPr>
          </a:p>
          <a:p>
            <a:pPr algn="r">
              <a:lnSpc>
                <a:spcPct val="90000"/>
              </a:lnSpc>
            </a:pPr>
            <a:endParaRPr lang="en-US" sz="2667" kern="0" cap="all">
              <a:solidFill>
                <a:srgbClr val="FFFFFF"/>
              </a:solidFill>
              <a:latin typeface="+mj-lt"/>
            </a:endParaRPr>
          </a:p>
          <a:p>
            <a:pPr algn="r">
              <a:lnSpc>
                <a:spcPct val="90000"/>
              </a:lnSpc>
            </a:pPr>
            <a:endParaRPr lang="en-US" sz="2667" kern="0" cap="all">
              <a:solidFill>
                <a:srgbClr val="FFFFFF"/>
              </a:solidFill>
              <a:latin typeface="+mj-lt"/>
            </a:endParaRPr>
          </a:p>
          <a:p>
            <a:pPr algn="r">
              <a:lnSpc>
                <a:spcPct val="90000"/>
              </a:lnSpc>
            </a:pPr>
            <a:r>
              <a:rPr lang="en-US" sz="2667" kern="0" cap="all">
                <a:solidFill>
                  <a:srgbClr val="FFFFFF"/>
                </a:solidFill>
                <a:latin typeface="+mj-lt"/>
              </a:rPr>
              <a:t>Nguyen </a:t>
            </a:r>
            <a:r>
              <a:rPr lang="en-US" sz="2667" kern="0" cap="all" err="1">
                <a:solidFill>
                  <a:srgbClr val="FFFFFF"/>
                </a:solidFill>
                <a:latin typeface="+mj-lt"/>
              </a:rPr>
              <a:t>khai</a:t>
            </a:r>
            <a:r>
              <a:rPr lang="en-US" sz="2667" kern="0" cap="all">
                <a:solidFill>
                  <a:srgbClr val="FFFFFF"/>
                </a:solidFill>
                <a:latin typeface="+mj-lt"/>
              </a:rPr>
              <a:t> </a:t>
            </a:r>
            <a:r>
              <a:rPr lang="en-US" sz="2667" kern="0" cap="all" err="1">
                <a:solidFill>
                  <a:srgbClr val="FFFFFF"/>
                </a:solidFill>
                <a:latin typeface="+mj-lt"/>
              </a:rPr>
              <a:t>phu</a:t>
            </a:r>
            <a:r>
              <a:rPr lang="en-US" sz="2667" kern="0" cap="all">
                <a:solidFill>
                  <a:srgbClr val="FFFFFF"/>
                </a:solidFill>
                <a:latin typeface="+mj-lt"/>
              </a:rPr>
              <a:t> – JUL 14 2023</a:t>
            </a:r>
          </a:p>
          <a:p>
            <a:pPr>
              <a:lnSpc>
                <a:spcPct val="90000"/>
              </a:lnSpc>
              <a:spcBef>
                <a:spcPts val="0"/>
              </a:spcBef>
              <a:spcAft>
                <a:spcPts val="0"/>
              </a:spcAft>
            </a:pPr>
            <a:endParaRPr lang="en-US" sz="2667" kern="0" cap="all">
              <a:solidFill>
                <a:srgbClr val="FFFFFF"/>
              </a:solidFill>
              <a:latin typeface="+mj-lt"/>
            </a:endParaRPr>
          </a:p>
        </p:txBody>
      </p:sp>
      <p:pic>
        <p:nvPicPr>
          <p:cNvPr id="4" name="Picture 3"/>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Tree>
    <p:custDataLst>
      <p:tags r:id="rId1"/>
    </p:custDataLst>
    <p:extLst>
      <p:ext uri="{BB962C8B-B14F-4D97-AF65-F5344CB8AC3E}">
        <p14:creationId xmlns:p14="http://schemas.microsoft.com/office/powerpoint/2010/main" val="11689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5442"/>
            <a:ext cx="12066104" cy="2742271"/>
          </a:xfrm>
        </p:spPr>
        <p:txBody>
          <a:bodyPr>
            <a:noAutofit/>
          </a:bodyPr>
          <a:lstStyle/>
          <a:p>
            <a:pPr algn="ctr"/>
            <a:r>
              <a:rPr lang="en-US">
                <a:latin typeface="Bosch Office Sans" pitchFamily="2" charset="0"/>
              </a:rPr>
              <a:t>Video defect detection using Deep Learning Techniques</a:t>
            </a:r>
          </a:p>
        </p:txBody>
      </p:sp>
    </p:spTree>
    <p:extLst>
      <p:ext uri="{BB962C8B-B14F-4D97-AF65-F5344CB8AC3E}">
        <p14:creationId xmlns:p14="http://schemas.microsoft.com/office/powerpoint/2010/main" val="224820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Problem analysis</a:t>
            </a:r>
            <a:endParaRPr lang="en-US" sz="2000">
              <a:latin typeface="Bosch Sans Black" panose="020B0A04020202020204" pitchFamily="34" charset="0"/>
            </a:endParaRPr>
          </a:p>
        </p:txBody>
      </p:sp>
      <p:sp>
        <p:nvSpPr>
          <p:cNvPr id="18" name="TextBox 17">
            <a:extLst>
              <a:ext uri="{FF2B5EF4-FFF2-40B4-BE49-F238E27FC236}">
                <a16:creationId xmlns:a16="http://schemas.microsoft.com/office/drawing/2014/main" id="{2DE9368B-4DE6-C8D8-2039-AC3B43560FA5}"/>
              </a:ext>
            </a:extLst>
          </p:cNvPr>
          <p:cNvSpPr txBox="1"/>
          <p:nvPr/>
        </p:nvSpPr>
        <p:spPr>
          <a:xfrm>
            <a:off x="1016181" y="1457513"/>
            <a:ext cx="8940619" cy="4077417"/>
          </a:xfrm>
          <a:prstGeom prst="rect">
            <a:avLst/>
          </a:prstGeom>
          <a:noFill/>
        </p:spPr>
        <p:txBody>
          <a:bodyPr wrap="none" lIns="0" tIns="0" rIns="0" bIns="0" rtlCol="0">
            <a:noAutofit/>
          </a:bodyPr>
          <a:lstStyle/>
          <a:p>
            <a:pPr marL="285750" indent="-285750">
              <a:lnSpc>
                <a:spcPts val="2300"/>
              </a:lnSpc>
              <a:spcBef>
                <a:spcPts val="500"/>
              </a:spcBef>
              <a:buFont typeface="Arial" panose="020B0604020202020204" pitchFamily="34" charset="0"/>
              <a:buChar char="•"/>
            </a:pPr>
            <a:r>
              <a:rPr lang="vi-VN">
                <a:latin typeface="Bosch Office Sans" pitchFamily="2" charset="0"/>
              </a:rPr>
              <a:t>Types of video defects:</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Impulse noise</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Aliasing, blur</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Scratches and blotches</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Periodic noise</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Snow</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Freeze frame</a:t>
            </a:r>
          </a:p>
          <a:p>
            <a:pPr lvl="1">
              <a:lnSpc>
                <a:spcPts val="2300"/>
              </a:lnSpc>
              <a:spcBef>
                <a:spcPts val="500"/>
              </a:spcBef>
            </a:pPr>
            <a:endParaRPr lang="vi-VN">
              <a:latin typeface="Bosch Office Sans" pitchFamily="2" charset="0"/>
            </a:endParaRPr>
          </a:p>
          <a:p>
            <a:pPr marL="285750" indent="-285750">
              <a:lnSpc>
                <a:spcPts val="2300"/>
              </a:lnSpc>
              <a:spcBef>
                <a:spcPts val="500"/>
              </a:spcBef>
              <a:buFont typeface="Arial" panose="020B0604020202020204" pitchFamily="34" charset="0"/>
              <a:buChar char="•"/>
            </a:pPr>
            <a:endParaRPr lang="en-US">
              <a:latin typeface="Bosch Office Sans" pitchFamily="2" charset="0"/>
            </a:endParaRPr>
          </a:p>
        </p:txBody>
      </p:sp>
    </p:spTree>
    <p:custDataLst>
      <p:tags r:id="rId1"/>
    </p:custDataLst>
    <p:extLst>
      <p:ext uri="{BB962C8B-B14F-4D97-AF65-F5344CB8AC3E}">
        <p14:creationId xmlns:p14="http://schemas.microsoft.com/office/powerpoint/2010/main" val="2417098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Problem analysis</a:t>
            </a:r>
            <a:endParaRPr lang="en-US" sz="2000">
              <a:latin typeface="Bosch Sans Black" panose="020B0A04020202020204" pitchFamily="34" charset="0"/>
            </a:endParaRPr>
          </a:p>
        </p:txBody>
      </p:sp>
      <p:sp>
        <p:nvSpPr>
          <p:cNvPr id="18" name="TextBox 17">
            <a:extLst>
              <a:ext uri="{FF2B5EF4-FFF2-40B4-BE49-F238E27FC236}">
                <a16:creationId xmlns:a16="http://schemas.microsoft.com/office/drawing/2014/main" id="{2DE9368B-4DE6-C8D8-2039-AC3B43560FA5}"/>
              </a:ext>
            </a:extLst>
          </p:cNvPr>
          <p:cNvSpPr txBox="1"/>
          <p:nvPr/>
        </p:nvSpPr>
        <p:spPr>
          <a:xfrm>
            <a:off x="1016181" y="1457513"/>
            <a:ext cx="8940619" cy="4077417"/>
          </a:xfrm>
          <a:prstGeom prst="rect">
            <a:avLst/>
          </a:prstGeom>
          <a:noFill/>
        </p:spPr>
        <p:txBody>
          <a:bodyPr wrap="none" lIns="0" tIns="0" rIns="0" bIns="0" rtlCol="0">
            <a:noAutofit/>
          </a:bodyPr>
          <a:lstStyle/>
          <a:p>
            <a:pPr marL="285750" indent="-285750">
              <a:lnSpc>
                <a:spcPts val="2300"/>
              </a:lnSpc>
              <a:spcBef>
                <a:spcPts val="500"/>
              </a:spcBef>
              <a:buFont typeface="Arial" panose="020B0604020202020204" pitchFamily="34" charset="0"/>
              <a:buChar char="•"/>
            </a:pPr>
            <a:r>
              <a:rPr lang="vi-VN">
                <a:latin typeface="Bosch Office Sans" pitchFamily="2" charset="0"/>
              </a:rPr>
              <a:t>Types of video defects:</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Impulse noise</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Aliasing, blur</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Scratches and blotches</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Periodic noise</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Snow</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Freeze frame</a:t>
            </a:r>
          </a:p>
          <a:p>
            <a:pPr marL="742950" lvl="1" indent="-285750">
              <a:lnSpc>
                <a:spcPts val="2300"/>
              </a:lnSpc>
              <a:spcBef>
                <a:spcPts val="500"/>
              </a:spcBef>
              <a:buFont typeface="Courier New" panose="02070309020205020404" pitchFamily="49" charset="0"/>
              <a:buChar char="o"/>
            </a:pPr>
            <a:r>
              <a:rPr lang="vi-VN">
                <a:latin typeface="Bosch Office Sans" pitchFamily="2" charset="0"/>
              </a:rPr>
              <a:t>Color channel interference</a:t>
            </a:r>
          </a:p>
          <a:p>
            <a:pPr lvl="1">
              <a:lnSpc>
                <a:spcPts val="2300"/>
              </a:lnSpc>
              <a:spcBef>
                <a:spcPts val="500"/>
              </a:spcBef>
            </a:pPr>
            <a:endParaRPr lang="vi-VN">
              <a:latin typeface="Bosch Office Sans" pitchFamily="2" charset="0"/>
            </a:endParaRPr>
          </a:p>
          <a:p>
            <a:pPr marL="285750" indent="-285750">
              <a:lnSpc>
                <a:spcPts val="2300"/>
              </a:lnSpc>
              <a:spcBef>
                <a:spcPts val="500"/>
              </a:spcBef>
              <a:buFont typeface="Arial" panose="020B0604020202020204" pitchFamily="34" charset="0"/>
              <a:buChar char="•"/>
            </a:pPr>
            <a:endParaRPr lang="en-US">
              <a:latin typeface="Bosch Office Sans" pitchFamily="2" charset="0"/>
            </a:endParaRPr>
          </a:p>
        </p:txBody>
      </p:sp>
      <p:pic>
        <p:nvPicPr>
          <p:cNvPr id="15" name="Picture 14">
            <a:extLst>
              <a:ext uri="{FF2B5EF4-FFF2-40B4-BE49-F238E27FC236}">
                <a16:creationId xmlns:a16="http://schemas.microsoft.com/office/drawing/2014/main" id="{C7C278AA-E3A5-8D2F-1E14-ABDCE46518E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95648" y="1638846"/>
            <a:ext cx="5000625" cy="3714750"/>
          </a:xfrm>
          <a:prstGeom prst="rect">
            <a:avLst/>
          </a:prstGeom>
        </p:spPr>
      </p:pic>
    </p:spTree>
    <p:custDataLst>
      <p:tags r:id="rId1"/>
    </p:custDataLst>
    <p:extLst>
      <p:ext uri="{BB962C8B-B14F-4D97-AF65-F5344CB8AC3E}">
        <p14:creationId xmlns:p14="http://schemas.microsoft.com/office/powerpoint/2010/main" val="478216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Impulse noise</a:t>
            </a:r>
            <a:endParaRPr lang="en-US" sz="2000">
              <a:latin typeface="Bosch Sans Black" panose="020B0A04020202020204" pitchFamily="34" charset="0"/>
            </a:endParaRPr>
          </a:p>
        </p:txBody>
      </p:sp>
      <p:pic>
        <p:nvPicPr>
          <p:cNvPr id="1026" name="Picture 2" descr="Denoised output of lena image for different noises with ...">
            <a:extLst>
              <a:ext uri="{FF2B5EF4-FFF2-40B4-BE49-F238E27FC236}">
                <a16:creationId xmlns:a16="http://schemas.microsoft.com/office/drawing/2014/main" id="{3DE36785-F939-1E9F-CEB9-EEF6FCB4746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04630" y="1644218"/>
            <a:ext cx="6307959" cy="3569563"/>
          </a:xfrm>
          <a:prstGeom prst="rect">
            <a:avLst/>
          </a:prstGeom>
          <a:noFill/>
          <a:ln>
            <a:solidFill>
              <a:srgbClr val="FFFFFF"/>
            </a:solid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B04B451-C3AD-F5A4-A099-E61239DBF4A7}"/>
              </a:ext>
            </a:extLst>
          </p:cNvPr>
          <p:cNvSpPr txBox="1"/>
          <p:nvPr/>
        </p:nvSpPr>
        <p:spPr>
          <a:xfrm>
            <a:off x="659356" y="2102177"/>
            <a:ext cx="10558374" cy="369332"/>
          </a:xfrm>
          <a:prstGeom prst="rect">
            <a:avLst/>
          </a:prstGeom>
          <a:noFill/>
        </p:spPr>
        <p:txBody>
          <a:bodyPr wrap="square" rtlCol="0">
            <a:spAutoFit/>
          </a:bodyPr>
          <a:lstStyle/>
          <a:p>
            <a:pPr marL="285750" indent="-285750">
              <a:buFont typeface="Arial" panose="020B0604020202020204" pitchFamily="34" charset="0"/>
              <a:buChar char="•"/>
            </a:pPr>
            <a:r>
              <a:rPr lang="vi-VN"/>
              <a:t>Impulse noises come in different degrees  </a:t>
            </a:r>
          </a:p>
        </p:txBody>
      </p:sp>
    </p:spTree>
    <p:custDataLst>
      <p:tags r:id="rId1"/>
    </p:custDataLst>
    <p:extLst>
      <p:ext uri="{BB962C8B-B14F-4D97-AF65-F5344CB8AC3E}">
        <p14:creationId xmlns:p14="http://schemas.microsoft.com/office/powerpoint/2010/main" val="345927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Impulse noise</a:t>
            </a:r>
            <a:endParaRPr lang="en-US" sz="2000">
              <a:latin typeface="Bosch Sans Black" panose="020B0A04020202020204" pitchFamily="34" charset="0"/>
            </a:endParaRPr>
          </a:p>
        </p:txBody>
      </p:sp>
      <p:sp>
        <p:nvSpPr>
          <p:cNvPr id="19" name="TextBox 18">
            <a:extLst>
              <a:ext uri="{FF2B5EF4-FFF2-40B4-BE49-F238E27FC236}">
                <a16:creationId xmlns:a16="http://schemas.microsoft.com/office/drawing/2014/main" id="{B60F3C29-2C43-147A-9202-C642D7ECFEB9}"/>
              </a:ext>
            </a:extLst>
          </p:cNvPr>
          <p:cNvSpPr txBox="1"/>
          <p:nvPr/>
        </p:nvSpPr>
        <p:spPr>
          <a:xfrm>
            <a:off x="659356" y="2102177"/>
            <a:ext cx="10558374" cy="369332"/>
          </a:xfrm>
          <a:prstGeom prst="rect">
            <a:avLst/>
          </a:prstGeom>
          <a:noFill/>
        </p:spPr>
        <p:txBody>
          <a:bodyPr wrap="square" rtlCol="0">
            <a:spAutoFit/>
          </a:bodyPr>
          <a:lstStyle/>
          <a:p>
            <a:pPr marL="285750" indent="-285750">
              <a:buFont typeface="Arial" panose="020B0604020202020204" pitchFamily="34" charset="0"/>
              <a:buChar char="•"/>
            </a:pPr>
            <a:r>
              <a:rPr lang="vi-VN"/>
              <a:t>Impulse noises come in different degrees</a:t>
            </a:r>
          </a:p>
        </p:txBody>
      </p:sp>
      <p:pic>
        <p:nvPicPr>
          <p:cNvPr id="2050" name="Picture 2" descr="the human icon and logo 16009835 Vector Art at Vecteezy">
            <a:extLst>
              <a:ext uri="{FF2B5EF4-FFF2-40B4-BE49-F238E27FC236}">
                <a16:creationId xmlns:a16="http://schemas.microsoft.com/office/drawing/2014/main" id="{A33F3A25-B866-146F-E144-2E06D9EAA56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32314" y="3985769"/>
            <a:ext cx="1341663" cy="13416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nifier icon">
            <a:extLst>
              <a:ext uri="{FF2B5EF4-FFF2-40B4-BE49-F238E27FC236}">
                <a16:creationId xmlns:a16="http://schemas.microsoft.com/office/drawing/2014/main" id="{6FE45B41-6C78-90CD-7B9F-8CA9BEECB7C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15316" y="4176268"/>
            <a:ext cx="960664" cy="9606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reen Icon Vector Art, Icons, and Graphics for Free Download">
            <a:extLst>
              <a:ext uri="{FF2B5EF4-FFF2-40B4-BE49-F238E27FC236}">
                <a16:creationId xmlns:a16="http://schemas.microsoft.com/office/drawing/2014/main" id="{80A0990F-F787-A3E7-3566-6077C2ADA4E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59536" y="3820294"/>
            <a:ext cx="1672612" cy="16726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AC8833C-5F76-352C-D4C1-4439B8795C5F}"/>
              </a:ext>
            </a:extLst>
          </p:cNvPr>
          <p:cNvSpPr txBox="1"/>
          <p:nvPr/>
        </p:nvSpPr>
        <p:spPr>
          <a:xfrm>
            <a:off x="659356" y="2426398"/>
            <a:ext cx="10558374" cy="923330"/>
          </a:xfrm>
          <a:prstGeom prst="rect">
            <a:avLst/>
          </a:prstGeom>
          <a:noFill/>
        </p:spPr>
        <p:txBody>
          <a:bodyPr wrap="square" rtlCol="0">
            <a:spAutoFit/>
          </a:bodyPr>
          <a:lstStyle/>
          <a:p>
            <a:pPr marL="742950" lvl="1" indent="-285750">
              <a:buFont typeface="Courier New" panose="02070309020205020404" pitchFamily="49" charset="0"/>
              <a:buChar char="o"/>
            </a:pPr>
            <a:r>
              <a:rPr lang="vi-VN"/>
              <a:t>Certain types of noises are unavoidable, even with professional cameras (e.g. shot noise, Gaussian noise, read noise,...)</a:t>
            </a:r>
          </a:p>
          <a:p>
            <a:pPr marL="742950" lvl="1" indent="-285750">
              <a:buFont typeface="Courier New" panose="02070309020205020404" pitchFamily="49" charset="0"/>
              <a:buChar char="o"/>
            </a:pPr>
            <a:r>
              <a:rPr lang="vi-VN"/>
              <a:t>Images/Videos are made to be viewed by humans -&gt; require subjective evaluation  </a:t>
            </a:r>
          </a:p>
        </p:txBody>
      </p:sp>
    </p:spTree>
    <p:custDataLst>
      <p:tags r:id="rId1"/>
    </p:custDataLst>
    <p:extLst>
      <p:ext uri="{BB962C8B-B14F-4D97-AF65-F5344CB8AC3E}">
        <p14:creationId xmlns:p14="http://schemas.microsoft.com/office/powerpoint/2010/main" val="2250928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Impulse noise</a:t>
            </a:r>
            <a:endParaRPr lang="en-US" sz="2000">
              <a:latin typeface="Bosch Sans Black" panose="020B0A04020202020204" pitchFamily="34" charset="0"/>
            </a:endParaRPr>
          </a:p>
        </p:txBody>
      </p:sp>
      <p:pic>
        <p:nvPicPr>
          <p:cNvPr id="15" name="Picture 14">
            <a:extLst>
              <a:ext uri="{FF2B5EF4-FFF2-40B4-BE49-F238E27FC236}">
                <a16:creationId xmlns:a16="http://schemas.microsoft.com/office/drawing/2014/main" id="{DA45B893-4D4B-A9C9-8A2D-AE91B9045A6C}"/>
              </a:ext>
            </a:extLst>
          </p:cNvPr>
          <p:cNvPicPr>
            <a:picLocks noChangeAspect="1"/>
          </p:cNvPicPr>
          <p:nvPr/>
        </p:nvPicPr>
        <p:blipFill>
          <a:blip r:embed="rId20"/>
          <a:stretch>
            <a:fillRect/>
          </a:stretch>
        </p:blipFill>
        <p:spPr>
          <a:xfrm>
            <a:off x="6992327" y="3593033"/>
            <a:ext cx="2864356" cy="2433377"/>
          </a:xfrm>
          <a:prstGeom prst="rect">
            <a:avLst/>
          </a:prstGeom>
        </p:spPr>
      </p:pic>
      <p:pic>
        <p:nvPicPr>
          <p:cNvPr id="18" name="Picture 17">
            <a:extLst>
              <a:ext uri="{FF2B5EF4-FFF2-40B4-BE49-F238E27FC236}">
                <a16:creationId xmlns:a16="http://schemas.microsoft.com/office/drawing/2014/main" id="{F1080DC8-AECA-E9B7-F838-CD2C36CB93ED}"/>
              </a:ext>
            </a:extLst>
          </p:cNvPr>
          <p:cNvPicPr>
            <a:picLocks noChangeAspect="1"/>
          </p:cNvPicPr>
          <p:nvPr/>
        </p:nvPicPr>
        <p:blipFill>
          <a:blip r:embed="rId21"/>
          <a:stretch>
            <a:fillRect/>
          </a:stretch>
        </p:blipFill>
        <p:spPr>
          <a:xfrm>
            <a:off x="5893107" y="980562"/>
            <a:ext cx="2433380" cy="2433380"/>
          </a:xfrm>
          <a:prstGeom prst="rect">
            <a:avLst/>
          </a:prstGeom>
        </p:spPr>
      </p:pic>
      <p:pic>
        <p:nvPicPr>
          <p:cNvPr id="22" name="Picture 21">
            <a:extLst>
              <a:ext uri="{FF2B5EF4-FFF2-40B4-BE49-F238E27FC236}">
                <a16:creationId xmlns:a16="http://schemas.microsoft.com/office/drawing/2014/main" id="{327DE5F0-A780-93DF-43BC-2922EB7C326F}"/>
              </a:ext>
            </a:extLst>
          </p:cNvPr>
          <p:cNvPicPr>
            <a:picLocks noChangeAspect="1"/>
          </p:cNvPicPr>
          <p:nvPr/>
        </p:nvPicPr>
        <p:blipFill>
          <a:blip r:embed="rId22"/>
          <a:stretch>
            <a:fillRect/>
          </a:stretch>
        </p:blipFill>
        <p:spPr>
          <a:xfrm>
            <a:off x="8500382" y="986143"/>
            <a:ext cx="2421185" cy="2427800"/>
          </a:xfrm>
          <a:prstGeom prst="rect">
            <a:avLst/>
          </a:prstGeom>
        </p:spPr>
      </p:pic>
      <p:sp>
        <p:nvSpPr>
          <p:cNvPr id="23" name="TextBox 22">
            <a:extLst>
              <a:ext uri="{FF2B5EF4-FFF2-40B4-BE49-F238E27FC236}">
                <a16:creationId xmlns:a16="http://schemas.microsoft.com/office/drawing/2014/main" id="{75033E84-DEEC-7780-63E5-54E84B25251E}"/>
              </a:ext>
            </a:extLst>
          </p:cNvPr>
          <p:cNvSpPr txBox="1"/>
          <p:nvPr/>
        </p:nvSpPr>
        <p:spPr>
          <a:xfrm>
            <a:off x="357232" y="2845127"/>
            <a:ext cx="5448928" cy="923330"/>
          </a:xfrm>
          <a:prstGeom prst="rect">
            <a:avLst/>
          </a:prstGeom>
          <a:noFill/>
        </p:spPr>
        <p:txBody>
          <a:bodyPr wrap="none" rtlCol="0">
            <a:spAutoFit/>
          </a:bodyPr>
          <a:lstStyle/>
          <a:p>
            <a:pPr marL="285750" indent="-285750">
              <a:buFont typeface="Arial" panose="020B0604020202020204" pitchFamily="34" charset="0"/>
              <a:buChar char="•"/>
            </a:pPr>
            <a:r>
              <a:rPr lang="vi-VN"/>
              <a:t>An objective evaluation method should includes:</a:t>
            </a:r>
          </a:p>
          <a:p>
            <a:pPr marL="285750" indent="-285750">
              <a:buFont typeface="Wingdings" panose="05000000000000000000" pitchFamily="2" charset="2"/>
              <a:buChar char="Ø"/>
            </a:pPr>
            <a:r>
              <a:rPr lang="vi-VN"/>
              <a:t>A metric to measure “noise level”</a:t>
            </a:r>
          </a:p>
          <a:p>
            <a:pPr marL="285750" indent="-285750">
              <a:buFont typeface="Wingdings" panose="05000000000000000000" pitchFamily="2" charset="2"/>
              <a:buChar char="Ø"/>
            </a:pPr>
            <a:r>
              <a:rPr lang="vi-VN"/>
              <a:t>Threshold to determine noisy images</a:t>
            </a:r>
          </a:p>
        </p:txBody>
      </p:sp>
    </p:spTree>
    <p:custDataLst>
      <p:tags r:id="rId1"/>
    </p:custDataLst>
    <p:extLst>
      <p:ext uri="{BB962C8B-B14F-4D97-AF65-F5344CB8AC3E}">
        <p14:creationId xmlns:p14="http://schemas.microsoft.com/office/powerpoint/2010/main" val="540740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Impulse noise</a:t>
            </a:r>
            <a:endParaRPr lang="en-US" sz="2000">
              <a:latin typeface="Bosch Sans Black" panose="020B0A04020202020204" pitchFamily="34" charset="0"/>
            </a:endParaRPr>
          </a:p>
        </p:txBody>
      </p:sp>
      <p:pic>
        <p:nvPicPr>
          <p:cNvPr id="24" name="Picture 23">
            <a:extLst>
              <a:ext uri="{FF2B5EF4-FFF2-40B4-BE49-F238E27FC236}">
                <a16:creationId xmlns:a16="http://schemas.microsoft.com/office/drawing/2014/main" id="{CF8D9AAA-2A1A-830D-E817-CD263D87668E}"/>
              </a:ext>
            </a:extLst>
          </p:cNvPr>
          <p:cNvPicPr>
            <a:picLocks noChangeAspect="1"/>
          </p:cNvPicPr>
          <p:nvPr/>
        </p:nvPicPr>
        <p:blipFill>
          <a:blip r:embed="rId20"/>
          <a:stretch>
            <a:fillRect/>
          </a:stretch>
        </p:blipFill>
        <p:spPr>
          <a:xfrm>
            <a:off x="5731688" y="888417"/>
            <a:ext cx="2499122" cy="2624328"/>
          </a:xfrm>
          <a:prstGeom prst="rect">
            <a:avLst/>
          </a:prstGeom>
        </p:spPr>
      </p:pic>
      <p:pic>
        <p:nvPicPr>
          <p:cNvPr id="18" name="Picture 17">
            <a:extLst>
              <a:ext uri="{FF2B5EF4-FFF2-40B4-BE49-F238E27FC236}">
                <a16:creationId xmlns:a16="http://schemas.microsoft.com/office/drawing/2014/main" id="{D3FC1EE2-11C3-1568-12C9-7615AD0E6F77}"/>
              </a:ext>
            </a:extLst>
          </p:cNvPr>
          <p:cNvPicPr>
            <a:picLocks noChangeAspect="1"/>
          </p:cNvPicPr>
          <p:nvPr/>
        </p:nvPicPr>
        <p:blipFill>
          <a:blip r:embed="rId21"/>
          <a:stretch>
            <a:fillRect/>
          </a:stretch>
        </p:blipFill>
        <p:spPr>
          <a:xfrm>
            <a:off x="8877538" y="882152"/>
            <a:ext cx="2513295" cy="2567932"/>
          </a:xfrm>
          <a:prstGeom prst="rect">
            <a:avLst/>
          </a:prstGeom>
        </p:spPr>
      </p:pic>
      <p:sp>
        <p:nvSpPr>
          <p:cNvPr id="25" name="TextBox 24">
            <a:extLst>
              <a:ext uri="{FF2B5EF4-FFF2-40B4-BE49-F238E27FC236}">
                <a16:creationId xmlns:a16="http://schemas.microsoft.com/office/drawing/2014/main" id="{3F753B9D-24DF-E592-EAAB-C6310F7005B9}"/>
              </a:ext>
            </a:extLst>
          </p:cNvPr>
          <p:cNvSpPr txBox="1"/>
          <p:nvPr/>
        </p:nvSpPr>
        <p:spPr>
          <a:xfrm>
            <a:off x="357232" y="2845127"/>
            <a:ext cx="5448928" cy="923330"/>
          </a:xfrm>
          <a:prstGeom prst="rect">
            <a:avLst/>
          </a:prstGeom>
          <a:noFill/>
        </p:spPr>
        <p:txBody>
          <a:bodyPr wrap="none" rtlCol="0">
            <a:spAutoFit/>
          </a:bodyPr>
          <a:lstStyle/>
          <a:p>
            <a:pPr marL="285750" indent="-285750">
              <a:buFont typeface="Arial" panose="020B0604020202020204" pitchFamily="34" charset="0"/>
              <a:buChar char="•"/>
            </a:pPr>
            <a:r>
              <a:rPr lang="vi-VN"/>
              <a:t>An objective evaluation method should includes:</a:t>
            </a:r>
          </a:p>
          <a:p>
            <a:pPr marL="285750" indent="-285750">
              <a:buFont typeface="Wingdings" panose="05000000000000000000" pitchFamily="2" charset="2"/>
              <a:buChar char="Ø"/>
            </a:pPr>
            <a:r>
              <a:rPr lang="vi-VN"/>
              <a:t>A metric to measure “noise level”</a:t>
            </a:r>
          </a:p>
          <a:p>
            <a:pPr marL="285750" indent="-285750">
              <a:buFont typeface="Wingdings" panose="05000000000000000000" pitchFamily="2" charset="2"/>
              <a:buChar char="Ø"/>
            </a:pPr>
            <a:r>
              <a:rPr lang="vi-VN"/>
              <a:t>Threshold to determine noisy images</a:t>
            </a:r>
          </a:p>
        </p:txBody>
      </p:sp>
      <p:pic>
        <p:nvPicPr>
          <p:cNvPr id="28" name="Picture 27">
            <a:extLst>
              <a:ext uri="{FF2B5EF4-FFF2-40B4-BE49-F238E27FC236}">
                <a16:creationId xmlns:a16="http://schemas.microsoft.com/office/drawing/2014/main" id="{F02179D7-CE82-04C9-B3CD-0630F140BF35}"/>
              </a:ext>
            </a:extLst>
          </p:cNvPr>
          <p:cNvPicPr>
            <a:picLocks noChangeAspect="1"/>
          </p:cNvPicPr>
          <p:nvPr/>
        </p:nvPicPr>
        <p:blipFill>
          <a:blip r:embed="rId22"/>
          <a:stretch>
            <a:fillRect/>
          </a:stretch>
        </p:blipFill>
        <p:spPr>
          <a:xfrm>
            <a:off x="6999550" y="3585557"/>
            <a:ext cx="2741978" cy="2828853"/>
          </a:xfrm>
          <a:prstGeom prst="rect">
            <a:avLst/>
          </a:prstGeom>
        </p:spPr>
      </p:pic>
    </p:spTree>
    <p:custDataLst>
      <p:tags r:id="rId1"/>
    </p:custDataLst>
    <p:extLst>
      <p:ext uri="{BB962C8B-B14F-4D97-AF65-F5344CB8AC3E}">
        <p14:creationId xmlns:p14="http://schemas.microsoft.com/office/powerpoint/2010/main" val="1620143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Impulse noise</a:t>
            </a:r>
            <a:endParaRPr lang="en-US" sz="2000">
              <a:latin typeface="Bosch Sans Black" panose="020B0A04020202020204" pitchFamily="34" charset="0"/>
            </a:endParaRPr>
          </a:p>
        </p:txBody>
      </p:sp>
      <p:pic>
        <p:nvPicPr>
          <p:cNvPr id="24" name="Picture 23">
            <a:extLst>
              <a:ext uri="{FF2B5EF4-FFF2-40B4-BE49-F238E27FC236}">
                <a16:creationId xmlns:a16="http://schemas.microsoft.com/office/drawing/2014/main" id="{CF8D9AAA-2A1A-830D-E817-CD263D87668E}"/>
              </a:ext>
            </a:extLst>
          </p:cNvPr>
          <p:cNvPicPr>
            <a:picLocks noChangeAspect="1"/>
          </p:cNvPicPr>
          <p:nvPr/>
        </p:nvPicPr>
        <p:blipFill>
          <a:blip r:embed="rId20"/>
          <a:stretch>
            <a:fillRect/>
          </a:stretch>
        </p:blipFill>
        <p:spPr>
          <a:xfrm>
            <a:off x="5731688" y="888417"/>
            <a:ext cx="2499122" cy="2624328"/>
          </a:xfrm>
          <a:prstGeom prst="rect">
            <a:avLst/>
          </a:prstGeom>
        </p:spPr>
      </p:pic>
      <p:pic>
        <p:nvPicPr>
          <p:cNvPr id="18" name="Picture 17">
            <a:extLst>
              <a:ext uri="{FF2B5EF4-FFF2-40B4-BE49-F238E27FC236}">
                <a16:creationId xmlns:a16="http://schemas.microsoft.com/office/drawing/2014/main" id="{D3FC1EE2-11C3-1568-12C9-7615AD0E6F77}"/>
              </a:ext>
            </a:extLst>
          </p:cNvPr>
          <p:cNvPicPr>
            <a:picLocks noChangeAspect="1"/>
          </p:cNvPicPr>
          <p:nvPr/>
        </p:nvPicPr>
        <p:blipFill>
          <a:blip r:embed="rId21"/>
          <a:stretch>
            <a:fillRect/>
          </a:stretch>
        </p:blipFill>
        <p:spPr>
          <a:xfrm>
            <a:off x="8877538" y="882152"/>
            <a:ext cx="2513295" cy="2567932"/>
          </a:xfrm>
          <a:prstGeom prst="rect">
            <a:avLst/>
          </a:prstGeom>
        </p:spPr>
      </p:pic>
      <p:sp>
        <p:nvSpPr>
          <p:cNvPr id="25" name="TextBox 24">
            <a:extLst>
              <a:ext uri="{FF2B5EF4-FFF2-40B4-BE49-F238E27FC236}">
                <a16:creationId xmlns:a16="http://schemas.microsoft.com/office/drawing/2014/main" id="{3F753B9D-24DF-E592-EAAB-C6310F7005B9}"/>
              </a:ext>
            </a:extLst>
          </p:cNvPr>
          <p:cNvSpPr txBox="1"/>
          <p:nvPr/>
        </p:nvSpPr>
        <p:spPr>
          <a:xfrm>
            <a:off x="357232" y="2845127"/>
            <a:ext cx="5448928" cy="923330"/>
          </a:xfrm>
          <a:prstGeom prst="rect">
            <a:avLst/>
          </a:prstGeom>
          <a:noFill/>
        </p:spPr>
        <p:txBody>
          <a:bodyPr wrap="none" rtlCol="0">
            <a:spAutoFit/>
          </a:bodyPr>
          <a:lstStyle/>
          <a:p>
            <a:pPr marL="285750" indent="-285750">
              <a:buFont typeface="Arial" panose="020B0604020202020204" pitchFamily="34" charset="0"/>
              <a:buChar char="•"/>
            </a:pPr>
            <a:r>
              <a:rPr lang="vi-VN"/>
              <a:t>An objective evaluation method should includes:</a:t>
            </a:r>
          </a:p>
          <a:p>
            <a:pPr marL="285750" indent="-285750">
              <a:buFont typeface="Wingdings" panose="05000000000000000000" pitchFamily="2" charset="2"/>
              <a:buChar char="Ø"/>
            </a:pPr>
            <a:r>
              <a:rPr lang="vi-VN"/>
              <a:t>A metric to measure “noise level”</a:t>
            </a:r>
          </a:p>
          <a:p>
            <a:pPr marL="285750" indent="-285750">
              <a:buFont typeface="Wingdings" panose="05000000000000000000" pitchFamily="2" charset="2"/>
              <a:buChar char="Ø"/>
            </a:pPr>
            <a:r>
              <a:rPr lang="vi-VN"/>
              <a:t>Threshold to determine noisy images</a:t>
            </a:r>
          </a:p>
        </p:txBody>
      </p:sp>
      <p:pic>
        <p:nvPicPr>
          <p:cNvPr id="28" name="Picture 27">
            <a:extLst>
              <a:ext uri="{FF2B5EF4-FFF2-40B4-BE49-F238E27FC236}">
                <a16:creationId xmlns:a16="http://schemas.microsoft.com/office/drawing/2014/main" id="{F02179D7-CE82-04C9-B3CD-0630F140BF35}"/>
              </a:ext>
            </a:extLst>
          </p:cNvPr>
          <p:cNvPicPr>
            <a:picLocks noChangeAspect="1"/>
          </p:cNvPicPr>
          <p:nvPr/>
        </p:nvPicPr>
        <p:blipFill>
          <a:blip r:embed="rId22"/>
          <a:stretch>
            <a:fillRect/>
          </a:stretch>
        </p:blipFill>
        <p:spPr>
          <a:xfrm>
            <a:off x="6999550" y="3585557"/>
            <a:ext cx="2741978" cy="2828853"/>
          </a:xfrm>
          <a:prstGeom prst="rect">
            <a:avLst/>
          </a:prstGeom>
        </p:spPr>
      </p:pic>
    </p:spTree>
    <p:custDataLst>
      <p:tags r:id="rId1"/>
    </p:custDataLst>
    <p:extLst>
      <p:ext uri="{BB962C8B-B14F-4D97-AF65-F5344CB8AC3E}">
        <p14:creationId xmlns:p14="http://schemas.microsoft.com/office/powerpoint/2010/main" val="188976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Other types of noises </a:t>
            </a:r>
            <a:endParaRPr lang="en-US" sz="2000">
              <a:latin typeface="Bosch Sans Black" panose="020B0A04020202020204" pitchFamily="34" charset="0"/>
            </a:endParaRPr>
          </a:p>
        </p:txBody>
      </p:sp>
      <p:sp>
        <p:nvSpPr>
          <p:cNvPr id="12" name="Oval 11">
            <a:extLst>
              <a:ext uri="{FF2B5EF4-FFF2-40B4-BE49-F238E27FC236}">
                <a16:creationId xmlns:a16="http://schemas.microsoft.com/office/drawing/2014/main" id="{700476A1-D637-5F4C-2B59-1FAD50B18DC8}"/>
              </a:ext>
            </a:extLst>
          </p:cNvPr>
          <p:cNvSpPr/>
          <p:nvPr/>
        </p:nvSpPr>
        <p:spPr>
          <a:xfrm>
            <a:off x="1074822" y="1395663"/>
            <a:ext cx="721895" cy="721895"/>
          </a:xfrm>
          <a:prstGeom prst="ellipse">
            <a:avLst/>
          </a:prstGeom>
          <a:solidFill>
            <a:srgbClr val="E76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01</a:t>
            </a:r>
            <a:endParaRPr lang="en-US" sz="2000">
              <a:latin typeface="Bosch Office Sans" pitchFamily="2" charset="0"/>
            </a:endParaRPr>
          </a:p>
        </p:txBody>
      </p:sp>
      <p:sp>
        <p:nvSpPr>
          <p:cNvPr id="15" name="TextBox 14">
            <a:extLst>
              <a:ext uri="{FF2B5EF4-FFF2-40B4-BE49-F238E27FC236}">
                <a16:creationId xmlns:a16="http://schemas.microsoft.com/office/drawing/2014/main" id="{F99A48A6-0449-9EBF-7EC6-90480B91255F}"/>
              </a:ext>
            </a:extLst>
          </p:cNvPr>
          <p:cNvSpPr txBox="1"/>
          <p:nvPr/>
        </p:nvSpPr>
        <p:spPr>
          <a:xfrm>
            <a:off x="1941095" y="1318924"/>
            <a:ext cx="3152273" cy="923330"/>
          </a:xfrm>
          <a:prstGeom prst="rect">
            <a:avLst/>
          </a:prstGeom>
          <a:noFill/>
        </p:spPr>
        <p:txBody>
          <a:bodyPr wrap="square" rtlCol="0">
            <a:spAutoFit/>
          </a:bodyPr>
          <a:lstStyle/>
          <a:p>
            <a:r>
              <a:rPr lang="vi-VN" b="1">
                <a:latin typeface="Bosch Office Sans" pitchFamily="2" charset="0"/>
              </a:rPr>
              <a:t>Aliasing, blur</a:t>
            </a:r>
          </a:p>
          <a:p>
            <a:r>
              <a:rPr lang="vi-VN">
                <a:latin typeface="Bosch Office Sans" pitchFamily="2" charset="0"/>
              </a:rPr>
              <a:t>The approach is similar to impulse noise</a:t>
            </a:r>
            <a:endParaRPr lang="en-US">
              <a:latin typeface="Bosch Office Sans" pitchFamily="2" charset="0"/>
            </a:endParaRPr>
          </a:p>
        </p:txBody>
      </p:sp>
      <p:sp>
        <p:nvSpPr>
          <p:cNvPr id="17" name="Oval 16">
            <a:extLst>
              <a:ext uri="{FF2B5EF4-FFF2-40B4-BE49-F238E27FC236}">
                <a16:creationId xmlns:a16="http://schemas.microsoft.com/office/drawing/2014/main" id="{E3B4B20B-E280-2127-D7DD-8CDB9C668643}"/>
              </a:ext>
            </a:extLst>
          </p:cNvPr>
          <p:cNvSpPr/>
          <p:nvPr/>
        </p:nvSpPr>
        <p:spPr>
          <a:xfrm>
            <a:off x="1074822" y="3034835"/>
            <a:ext cx="721895" cy="721895"/>
          </a:xfrm>
          <a:prstGeom prst="ellipse">
            <a:avLst/>
          </a:prstGeom>
          <a:solidFill>
            <a:srgbClr val="EE8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02</a:t>
            </a:r>
            <a:endParaRPr lang="en-US" sz="2000">
              <a:latin typeface="Bosch Office Sans" pitchFamily="2" charset="0"/>
            </a:endParaRPr>
          </a:p>
        </p:txBody>
      </p:sp>
      <p:sp>
        <p:nvSpPr>
          <p:cNvPr id="19" name="TextBox 18">
            <a:extLst>
              <a:ext uri="{FF2B5EF4-FFF2-40B4-BE49-F238E27FC236}">
                <a16:creationId xmlns:a16="http://schemas.microsoft.com/office/drawing/2014/main" id="{C7CD7EC1-0757-0051-72B6-FB217829E3E9}"/>
              </a:ext>
            </a:extLst>
          </p:cNvPr>
          <p:cNvSpPr txBox="1"/>
          <p:nvPr/>
        </p:nvSpPr>
        <p:spPr>
          <a:xfrm>
            <a:off x="1941095" y="3072616"/>
            <a:ext cx="3152273" cy="646331"/>
          </a:xfrm>
          <a:prstGeom prst="rect">
            <a:avLst/>
          </a:prstGeom>
          <a:noFill/>
        </p:spPr>
        <p:txBody>
          <a:bodyPr wrap="square" rtlCol="0">
            <a:spAutoFit/>
          </a:bodyPr>
          <a:lstStyle/>
          <a:p>
            <a:r>
              <a:rPr lang="vi-VN" b="1">
                <a:latin typeface="Bosch Office Sans" pitchFamily="2" charset="0"/>
              </a:rPr>
              <a:t>Scratches and blotches</a:t>
            </a:r>
          </a:p>
          <a:p>
            <a:r>
              <a:rPr lang="vi-VN">
                <a:latin typeface="Bosch Office Sans" pitchFamily="2" charset="0"/>
              </a:rPr>
              <a:t>Hough transform</a:t>
            </a:r>
            <a:endParaRPr lang="en-US">
              <a:latin typeface="Bosch Office Sans" pitchFamily="2" charset="0"/>
            </a:endParaRPr>
          </a:p>
        </p:txBody>
      </p:sp>
      <p:sp>
        <p:nvSpPr>
          <p:cNvPr id="21" name="Oval 20">
            <a:extLst>
              <a:ext uri="{FF2B5EF4-FFF2-40B4-BE49-F238E27FC236}">
                <a16:creationId xmlns:a16="http://schemas.microsoft.com/office/drawing/2014/main" id="{DBF70099-2AA2-6FC1-76E4-54442725A402}"/>
              </a:ext>
            </a:extLst>
          </p:cNvPr>
          <p:cNvSpPr/>
          <p:nvPr/>
        </p:nvSpPr>
        <p:spPr>
          <a:xfrm>
            <a:off x="1074822" y="4692485"/>
            <a:ext cx="721895" cy="721895"/>
          </a:xfrm>
          <a:prstGeom prst="ellipse">
            <a:avLst/>
          </a:prstGeom>
          <a:solidFill>
            <a:srgbClr val="E0BB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03</a:t>
            </a:r>
            <a:endParaRPr lang="en-US" sz="2000">
              <a:latin typeface="Bosch Office Sans" pitchFamily="2" charset="0"/>
            </a:endParaRPr>
          </a:p>
        </p:txBody>
      </p:sp>
      <p:sp>
        <p:nvSpPr>
          <p:cNvPr id="22" name="TextBox 21">
            <a:extLst>
              <a:ext uri="{FF2B5EF4-FFF2-40B4-BE49-F238E27FC236}">
                <a16:creationId xmlns:a16="http://schemas.microsoft.com/office/drawing/2014/main" id="{674FBF2E-1449-35B7-6A0D-788868296A22}"/>
              </a:ext>
            </a:extLst>
          </p:cNvPr>
          <p:cNvSpPr txBox="1"/>
          <p:nvPr/>
        </p:nvSpPr>
        <p:spPr>
          <a:xfrm>
            <a:off x="1941094" y="4730266"/>
            <a:ext cx="3152273" cy="646331"/>
          </a:xfrm>
          <a:prstGeom prst="rect">
            <a:avLst/>
          </a:prstGeom>
          <a:noFill/>
        </p:spPr>
        <p:txBody>
          <a:bodyPr wrap="square" rtlCol="0">
            <a:spAutoFit/>
          </a:bodyPr>
          <a:lstStyle/>
          <a:p>
            <a:r>
              <a:rPr lang="vi-VN" b="1">
                <a:latin typeface="Bosch Office Sans" pitchFamily="2" charset="0"/>
              </a:rPr>
              <a:t>Periodic noise</a:t>
            </a:r>
          </a:p>
          <a:p>
            <a:r>
              <a:rPr lang="vi-VN">
                <a:latin typeface="Bosch Office Sans" pitchFamily="2" charset="0"/>
              </a:rPr>
              <a:t>Fast Fourier transform</a:t>
            </a:r>
            <a:endParaRPr lang="en-US">
              <a:latin typeface="Bosch Office Sans" pitchFamily="2" charset="0"/>
            </a:endParaRPr>
          </a:p>
        </p:txBody>
      </p:sp>
      <p:sp>
        <p:nvSpPr>
          <p:cNvPr id="23" name="Oval 22">
            <a:extLst>
              <a:ext uri="{FF2B5EF4-FFF2-40B4-BE49-F238E27FC236}">
                <a16:creationId xmlns:a16="http://schemas.microsoft.com/office/drawing/2014/main" id="{248F4A79-3F5D-3AAA-4962-7094506D2C09}"/>
              </a:ext>
            </a:extLst>
          </p:cNvPr>
          <p:cNvSpPr/>
          <p:nvPr/>
        </p:nvSpPr>
        <p:spPr>
          <a:xfrm>
            <a:off x="6479133" y="1395663"/>
            <a:ext cx="721895" cy="721895"/>
          </a:xfrm>
          <a:prstGeom prst="ellipse">
            <a:avLst/>
          </a:prstGeom>
          <a:solidFill>
            <a:srgbClr val="6E8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04</a:t>
            </a:r>
            <a:endParaRPr lang="en-US" sz="2000">
              <a:latin typeface="Bosch Office Sans" pitchFamily="2" charset="0"/>
            </a:endParaRPr>
          </a:p>
        </p:txBody>
      </p:sp>
      <p:sp>
        <p:nvSpPr>
          <p:cNvPr id="27" name="TextBox 26">
            <a:extLst>
              <a:ext uri="{FF2B5EF4-FFF2-40B4-BE49-F238E27FC236}">
                <a16:creationId xmlns:a16="http://schemas.microsoft.com/office/drawing/2014/main" id="{5ACECAF5-B7C4-116A-16B3-909E1AF71516}"/>
              </a:ext>
            </a:extLst>
          </p:cNvPr>
          <p:cNvSpPr txBox="1"/>
          <p:nvPr/>
        </p:nvSpPr>
        <p:spPr>
          <a:xfrm>
            <a:off x="7345406" y="1195630"/>
            <a:ext cx="3152273" cy="1200329"/>
          </a:xfrm>
          <a:prstGeom prst="rect">
            <a:avLst/>
          </a:prstGeom>
          <a:noFill/>
        </p:spPr>
        <p:txBody>
          <a:bodyPr wrap="square" rtlCol="0">
            <a:spAutoFit/>
          </a:bodyPr>
          <a:lstStyle/>
          <a:p>
            <a:r>
              <a:rPr lang="vi-VN" b="1">
                <a:latin typeface="Bosch Office Sans" pitchFamily="2" charset="0"/>
              </a:rPr>
              <a:t>Freeze frame</a:t>
            </a:r>
          </a:p>
          <a:p>
            <a:r>
              <a:rPr lang="vi-VN">
                <a:latin typeface="Bosch Office Sans" pitchFamily="2" charset="0"/>
              </a:rPr>
              <a:t>Count number of  consecutive frames with abs difference = 0</a:t>
            </a:r>
            <a:endParaRPr lang="en-US">
              <a:latin typeface="Bosch Office Sans" pitchFamily="2" charset="0"/>
            </a:endParaRPr>
          </a:p>
        </p:txBody>
      </p:sp>
      <p:sp>
        <p:nvSpPr>
          <p:cNvPr id="29" name="Oval 28">
            <a:extLst>
              <a:ext uri="{FF2B5EF4-FFF2-40B4-BE49-F238E27FC236}">
                <a16:creationId xmlns:a16="http://schemas.microsoft.com/office/drawing/2014/main" id="{DAB6C5B1-F156-137E-117F-80F6F13C634B}"/>
              </a:ext>
            </a:extLst>
          </p:cNvPr>
          <p:cNvSpPr/>
          <p:nvPr/>
        </p:nvSpPr>
        <p:spPr>
          <a:xfrm>
            <a:off x="6479133" y="3034835"/>
            <a:ext cx="721895" cy="721895"/>
          </a:xfrm>
          <a:prstGeom prst="ellipse">
            <a:avLst/>
          </a:prstGeom>
          <a:solidFill>
            <a:srgbClr val="325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05</a:t>
            </a:r>
            <a:endParaRPr lang="en-US" sz="2000">
              <a:latin typeface="Bosch Office Sans" pitchFamily="2" charset="0"/>
            </a:endParaRPr>
          </a:p>
        </p:txBody>
      </p:sp>
      <p:sp>
        <p:nvSpPr>
          <p:cNvPr id="30" name="TextBox 29">
            <a:extLst>
              <a:ext uri="{FF2B5EF4-FFF2-40B4-BE49-F238E27FC236}">
                <a16:creationId xmlns:a16="http://schemas.microsoft.com/office/drawing/2014/main" id="{D6679451-5AB0-A1F8-4526-5957F5F522C7}"/>
              </a:ext>
            </a:extLst>
          </p:cNvPr>
          <p:cNvSpPr txBox="1"/>
          <p:nvPr/>
        </p:nvSpPr>
        <p:spPr>
          <a:xfrm>
            <a:off x="7345406" y="3072616"/>
            <a:ext cx="3152273" cy="646331"/>
          </a:xfrm>
          <a:prstGeom prst="rect">
            <a:avLst/>
          </a:prstGeom>
          <a:noFill/>
        </p:spPr>
        <p:txBody>
          <a:bodyPr wrap="square" rtlCol="0">
            <a:spAutoFit/>
          </a:bodyPr>
          <a:lstStyle/>
          <a:p>
            <a:r>
              <a:rPr lang="vi-VN" b="1">
                <a:latin typeface="Bosch Office Sans" pitchFamily="2" charset="0"/>
              </a:rPr>
              <a:t>Snow</a:t>
            </a:r>
          </a:p>
          <a:p>
            <a:r>
              <a:rPr lang="vi-VN">
                <a:latin typeface="Bosch Office Sans" pitchFamily="2" charset="0"/>
              </a:rPr>
              <a:t>???</a:t>
            </a:r>
            <a:endParaRPr lang="en-US">
              <a:latin typeface="Bosch Office Sans" pitchFamily="2" charset="0"/>
            </a:endParaRPr>
          </a:p>
        </p:txBody>
      </p:sp>
      <p:sp>
        <p:nvSpPr>
          <p:cNvPr id="31" name="Oval 30">
            <a:extLst>
              <a:ext uri="{FF2B5EF4-FFF2-40B4-BE49-F238E27FC236}">
                <a16:creationId xmlns:a16="http://schemas.microsoft.com/office/drawing/2014/main" id="{DC39A0FF-4F50-E84D-822B-7E50303241EA}"/>
              </a:ext>
            </a:extLst>
          </p:cNvPr>
          <p:cNvSpPr/>
          <p:nvPr/>
        </p:nvSpPr>
        <p:spPr>
          <a:xfrm>
            <a:off x="6479133" y="4692485"/>
            <a:ext cx="721895" cy="721895"/>
          </a:xfrm>
          <a:prstGeom prst="ellipse">
            <a:avLst/>
          </a:prstGeom>
          <a:solidFill>
            <a:srgbClr val="0F0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latin typeface="Bosch Office Sans" pitchFamily="2" charset="0"/>
              </a:rPr>
              <a:t>06</a:t>
            </a:r>
            <a:endParaRPr lang="en-US" sz="2000">
              <a:latin typeface="Bosch Office Sans" pitchFamily="2" charset="0"/>
            </a:endParaRPr>
          </a:p>
        </p:txBody>
      </p:sp>
      <p:sp>
        <p:nvSpPr>
          <p:cNvPr id="33" name="TextBox 32">
            <a:extLst>
              <a:ext uri="{FF2B5EF4-FFF2-40B4-BE49-F238E27FC236}">
                <a16:creationId xmlns:a16="http://schemas.microsoft.com/office/drawing/2014/main" id="{EB2E22B7-734A-371C-531E-3C9C3E1A0BCB}"/>
              </a:ext>
            </a:extLst>
          </p:cNvPr>
          <p:cNvSpPr txBox="1"/>
          <p:nvPr/>
        </p:nvSpPr>
        <p:spPr>
          <a:xfrm>
            <a:off x="7345405" y="4768049"/>
            <a:ext cx="3152273" cy="646331"/>
          </a:xfrm>
          <a:prstGeom prst="rect">
            <a:avLst/>
          </a:prstGeom>
          <a:noFill/>
        </p:spPr>
        <p:txBody>
          <a:bodyPr wrap="square" rtlCol="0">
            <a:spAutoFit/>
          </a:bodyPr>
          <a:lstStyle/>
          <a:p>
            <a:r>
              <a:rPr lang="vi-VN" b="1">
                <a:latin typeface="Bosch Office Sans" pitchFamily="2" charset="0"/>
              </a:rPr>
              <a:t>Color channel interference</a:t>
            </a:r>
          </a:p>
          <a:p>
            <a:r>
              <a:rPr lang="vi-VN">
                <a:latin typeface="Bosch Office Sans" pitchFamily="2" charset="0"/>
              </a:rPr>
              <a:t>???</a:t>
            </a:r>
            <a:endParaRPr lang="en-US">
              <a:latin typeface="Bosch Office Sans" pitchFamily="2" charset="0"/>
            </a:endParaRPr>
          </a:p>
        </p:txBody>
      </p:sp>
    </p:spTree>
    <p:custDataLst>
      <p:tags r:id="rId1"/>
    </p:custDataLst>
    <p:extLst>
      <p:ext uri="{BB962C8B-B14F-4D97-AF65-F5344CB8AC3E}">
        <p14:creationId xmlns:p14="http://schemas.microsoft.com/office/powerpoint/2010/main" val="1143080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Other types of noises </a:t>
            </a:r>
            <a:endParaRPr lang="en-US" sz="2000">
              <a:latin typeface="Bosch Sans Black" panose="020B0A04020202020204" pitchFamily="34" charset="0"/>
            </a:endParaRPr>
          </a:p>
        </p:txBody>
      </p:sp>
      <p:pic>
        <p:nvPicPr>
          <p:cNvPr id="18" name="Picture 4" descr="Television screen with static noise - Stock Photo , #ad ...">
            <a:extLst>
              <a:ext uri="{FF2B5EF4-FFF2-40B4-BE49-F238E27FC236}">
                <a16:creationId xmlns:a16="http://schemas.microsoft.com/office/drawing/2014/main" id="{932226C9-558F-F67F-7197-D948F5EC8D4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21322"/>
          <a:stretch/>
        </p:blipFill>
        <p:spPr bwMode="auto">
          <a:xfrm>
            <a:off x="456809" y="1158046"/>
            <a:ext cx="5438666" cy="46083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958CA6E-F520-92C8-3206-32C48CC0FA69}"/>
              </a:ext>
            </a:extLst>
          </p:cNvPr>
          <p:cNvPicPr>
            <a:picLocks noChangeAspect="1"/>
          </p:cNvPicPr>
          <p:nvPr/>
        </p:nvPicPr>
        <p:blipFill rotWithShape="1">
          <a:blip r:embed="rId21">
            <a:extLst>
              <a:ext uri="{28A0092B-C50C-407E-A947-70E740481C1C}">
                <a14:useLocalDpi xmlns:a14="http://schemas.microsoft.com/office/drawing/2010/main" val="0"/>
              </a:ext>
            </a:extLst>
          </a:blip>
          <a:srcRect l="8406"/>
          <a:stretch/>
        </p:blipFill>
        <p:spPr>
          <a:xfrm>
            <a:off x="6296526" y="1161999"/>
            <a:ext cx="5685891" cy="4611449"/>
          </a:xfrm>
          <a:prstGeom prst="rect">
            <a:avLst/>
          </a:prstGeom>
        </p:spPr>
      </p:pic>
    </p:spTree>
    <p:custDataLst>
      <p:tags r:id="rId1"/>
    </p:custDataLst>
    <p:extLst>
      <p:ext uri="{BB962C8B-B14F-4D97-AF65-F5344CB8AC3E}">
        <p14:creationId xmlns:p14="http://schemas.microsoft.com/office/powerpoint/2010/main" val="42313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2" name="TextBox 11">
            <a:extLst>
              <a:ext uri="{FF2B5EF4-FFF2-40B4-BE49-F238E27FC236}">
                <a16:creationId xmlns:a16="http://schemas.microsoft.com/office/drawing/2014/main" id="{9D1DB330-BCC1-F0EF-525C-9C5023D3334E}"/>
              </a:ext>
            </a:extLst>
          </p:cNvPr>
          <p:cNvSpPr txBox="1"/>
          <p:nvPr/>
        </p:nvSpPr>
        <p:spPr>
          <a:xfrm>
            <a:off x="1299229" y="1460107"/>
            <a:ext cx="9532620" cy="4112253"/>
          </a:xfrm>
          <a:prstGeom prst="rect">
            <a:avLst/>
          </a:prstGeom>
          <a:noFill/>
        </p:spPr>
        <p:txBody>
          <a:bodyPr wrap="none" lIns="0" tIns="0" rIns="0" bIns="0" rtlCol="0">
            <a:noAutofit/>
          </a:bodyPr>
          <a:lstStyle/>
          <a:p>
            <a:pPr marL="285750" indent="-285750">
              <a:lnSpc>
                <a:spcPct val="150000"/>
              </a:lnSpc>
              <a:spcBef>
                <a:spcPts val="600"/>
              </a:spcBef>
              <a:buFont typeface="Arial" panose="020B0604020202020204" pitchFamily="34" charset="0"/>
              <a:buChar char="•"/>
            </a:pPr>
            <a:r>
              <a:rPr lang="en-US" sz="2400"/>
              <a:t>Convolutional layer:</a:t>
            </a:r>
          </a:p>
          <a:p>
            <a:pPr marL="742950" lvl="1" indent="-285750">
              <a:lnSpc>
                <a:spcPct val="150000"/>
              </a:lnSpc>
              <a:spcBef>
                <a:spcPts val="600"/>
              </a:spcBef>
              <a:buFont typeface="Courier New" panose="02070309020205020404" pitchFamily="49" charset="0"/>
              <a:buChar char="o"/>
            </a:pPr>
            <a:r>
              <a:rPr lang="en-US" sz="2400"/>
              <a:t>Local connection</a:t>
            </a:r>
          </a:p>
          <a:p>
            <a:pPr marL="742950" lvl="1" indent="-285750">
              <a:lnSpc>
                <a:spcPct val="150000"/>
              </a:lnSpc>
              <a:spcBef>
                <a:spcPts val="600"/>
              </a:spcBef>
              <a:buFont typeface="Courier New" panose="02070309020205020404" pitchFamily="49" charset="0"/>
              <a:buChar char="o"/>
            </a:pPr>
            <a:r>
              <a:rPr lang="en-US" sz="2400"/>
              <a:t>3D filters</a:t>
            </a:r>
          </a:p>
          <a:p>
            <a:pPr marL="742950" lvl="1" indent="-285750">
              <a:lnSpc>
                <a:spcPct val="150000"/>
              </a:lnSpc>
              <a:spcBef>
                <a:spcPts val="600"/>
              </a:spcBef>
              <a:buFont typeface="Courier New" panose="02070309020205020404" pitchFamily="49" charset="0"/>
              <a:buChar char="o"/>
            </a:pPr>
            <a:r>
              <a:rPr lang="en-US" sz="2400"/>
              <a:t>Multiple filters</a:t>
            </a:r>
          </a:p>
          <a:p>
            <a:pPr marL="285750" indent="-285750">
              <a:lnSpc>
                <a:spcPct val="150000"/>
              </a:lnSpc>
              <a:spcBef>
                <a:spcPts val="600"/>
              </a:spcBef>
              <a:buFont typeface="Arial" panose="020B0604020202020204" pitchFamily="34" charset="0"/>
              <a:buChar char="•"/>
            </a:pPr>
            <a:r>
              <a:rPr lang="en-US" sz="2400"/>
              <a:t>Convolutional layers are often fed into another convolutional layer </a:t>
            </a:r>
          </a:p>
          <a:p>
            <a:pPr>
              <a:lnSpc>
                <a:spcPct val="150000"/>
              </a:lnSpc>
              <a:spcBef>
                <a:spcPts val="600"/>
              </a:spcBef>
            </a:pPr>
            <a:r>
              <a:rPr lang="en-US" sz="2400"/>
              <a:t>	-&gt; extract complex features</a:t>
            </a:r>
            <a:endParaRPr lang="en-US" sz="2400" dirty="0"/>
          </a:p>
        </p:txBody>
      </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8: Convolutional Neural Networks</a:t>
            </a:r>
          </a:p>
        </p:txBody>
      </p:sp>
    </p:spTree>
    <p:custDataLst>
      <p:tags r:id="rId1"/>
    </p:custDataLst>
    <p:extLst>
      <p:ext uri="{BB962C8B-B14F-4D97-AF65-F5344CB8AC3E}">
        <p14:creationId xmlns:p14="http://schemas.microsoft.com/office/powerpoint/2010/main" val="367490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Reference</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FB723A6F-18E4-32C3-69C9-BC062D453A55}"/>
              </a:ext>
            </a:extLst>
          </p:cNvPr>
          <p:cNvSpPr txBox="1"/>
          <p:nvPr/>
        </p:nvSpPr>
        <p:spPr>
          <a:xfrm>
            <a:off x="457200" y="2173705"/>
            <a:ext cx="10780295" cy="3576140"/>
          </a:xfrm>
          <a:prstGeom prst="rect">
            <a:avLst/>
          </a:prstGeom>
          <a:noFill/>
        </p:spPr>
        <p:txBody>
          <a:bodyPr wrap="square" lIns="0" tIns="0" rIns="0" bIns="0" rtlCol="0">
            <a:noAutofit/>
          </a:bodyPr>
          <a:lstStyle/>
          <a:p>
            <a:pPr>
              <a:buFontTx/>
              <a:buNone/>
            </a:pPr>
            <a:r>
              <a:rPr lang="en-US" sz="1400" u="sng">
                <a:solidFill>
                  <a:srgbClr val="0F0F0D"/>
                </a:solidFill>
                <a:latin typeface="Bosch Office Sans" pitchFamily="2" charset="0"/>
                <a:hlinkClick r:id="rId20">
                  <a:extLst>
                    <a:ext uri="{A12FA001-AC4F-418D-AE19-62706E023703}">
                      <ahyp:hlinkClr xmlns:ahyp="http://schemas.microsoft.com/office/drawing/2018/hyperlinkcolor" val="tx"/>
                    </a:ext>
                  </a:extLst>
                </a:hlinkClick>
              </a:rPr>
              <a:t>Detection and Removal of Global and Local Noise in Realtime Video Streams (canterbury.ac.nz)</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1">
                  <a:extLst>
                    <a:ext uri="{A12FA001-AC4F-418D-AE19-62706E023703}">
                      <ahyp:hlinkClr xmlns:ahyp="http://schemas.microsoft.com/office/drawing/2018/hyperlinkcolor" val="tx"/>
                    </a:ext>
                  </a:extLst>
                </a:hlinkClick>
              </a:rPr>
              <a:t>Image quality assessment: from error visibility to structural similarity | IEEE Journals &amp; Magazine | IEEE Xplore</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2">
                  <a:extLst>
                    <a:ext uri="{A12FA001-AC4F-418D-AE19-62706E023703}">
                      <ahyp:hlinkClr xmlns:ahyp="http://schemas.microsoft.com/office/drawing/2018/hyperlinkcolor" val="tx"/>
                    </a:ext>
                  </a:extLst>
                </a:hlinkClick>
              </a:rPr>
              <a:t>A new impulse detector for switching median filters | Request PDF (researchgate.net)</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3">
                  <a:extLst>
                    <a:ext uri="{A12FA001-AC4F-418D-AE19-62706E023703}">
                      <ahyp:hlinkClr xmlns:ahyp="http://schemas.microsoft.com/office/drawing/2018/hyperlinkcolor" val="tx"/>
                    </a:ext>
                  </a:extLst>
                </a:hlinkClick>
              </a:rPr>
              <a:t>A video directional weighted median filter with adaptive threshold and colour correction | IEEE Conference Publication | IEEE Xplore</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4">
                  <a:extLst>
                    <a:ext uri="{A12FA001-AC4F-418D-AE19-62706E023703}">
                      <ahyp:hlinkClr xmlns:ahyp="http://schemas.microsoft.com/office/drawing/2018/hyperlinkcolor" val="tx"/>
                    </a:ext>
                  </a:extLst>
                </a:hlinkClick>
              </a:rPr>
              <a:t>Salt-and-pepper noise removal by median-type noise detectors and detail-preserving regularization | IEEE Journals &amp; Magazine | IEEE Xplore</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0">
                  <a:extLst>
                    <a:ext uri="{A12FA001-AC4F-418D-AE19-62706E023703}">
                      <ahyp:hlinkClr xmlns:ahyp="http://schemas.microsoft.com/office/drawing/2018/hyperlinkcolor" val="tx"/>
                    </a:ext>
                  </a:extLst>
                </a:hlinkClick>
              </a:rPr>
              <a:t>Detection and Removal of Global and Local Noise in Realtime Video Streams (canterbury.ac.nz)</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rPr>
              <a:t>Real-Time Noise Level Detection for General Video</a:t>
            </a:r>
            <a:r>
              <a:rPr lang="vi-VN" sz="1400" u="sng">
                <a:solidFill>
                  <a:srgbClr val="0F0F0D"/>
                </a:solidFill>
                <a:latin typeface="Bosch Office Sans" pitchFamily="2" charset="0"/>
              </a:rPr>
              <a:t> - </a:t>
            </a:r>
            <a:r>
              <a:rPr lang="it-IT" sz="1400" u="sng">
                <a:solidFill>
                  <a:srgbClr val="0F0F0D"/>
                </a:solidFill>
                <a:latin typeface="Bosch Office Sans" pitchFamily="2" charset="0"/>
              </a:rPr>
              <a:t>Chinatsu Mori, and Seiichi Gohshi</a:t>
            </a:r>
            <a:endParaRPr lang="vi-VN" sz="1400" u="sng">
              <a:solidFill>
                <a:srgbClr val="0F0F0D"/>
              </a:solidFill>
              <a:latin typeface="Bosch Office Sans" pitchFamily="2" charset="0"/>
            </a:endParaRPr>
          </a:p>
          <a:p>
            <a:pPr>
              <a:buFontTx/>
              <a:buNone/>
            </a:pPr>
            <a:r>
              <a:rPr lang="en-US" sz="1400" u="sng">
                <a:solidFill>
                  <a:srgbClr val="0F0F0D"/>
                </a:solidFill>
                <a:latin typeface="Bosch Office Sans" pitchFamily="2" charset="0"/>
                <a:hlinkClick r:id="rId25">
                  <a:extLst>
                    <a:ext uri="{A12FA001-AC4F-418D-AE19-62706E023703}">
                      <ahyp:hlinkClr xmlns:ahyp="http://schemas.microsoft.com/office/drawing/2018/hyperlinkcolor" val="tx"/>
                    </a:ext>
                  </a:extLst>
                </a:hlinkClick>
              </a:rPr>
              <a:t>[2208.08597] Restoration of User Videos Shared on Social Media (arxiv.org)</a:t>
            </a:r>
            <a:endParaRPr lang="vi-VN" sz="1400" u="sng">
              <a:solidFill>
                <a:srgbClr val="0F0F0D"/>
              </a:solidFill>
              <a:latin typeface="Bosch Office Sans" pitchFamily="2" charset="0"/>
            </a:endParaRPr>
          </a:p>
          <a:p>
            <a:pPr>
              <a:buFontTx/>
              <a:buNone/>
            </a:pPr>
            <a:endParaRPr lang="en-US" sz="1200" dirty="0">
              <a:latin typeface="Bosch Office Sans" pitchFamily="2" charset="0"/>
            </a:endParaRPr>
          </a:p>
        </p:txBody>
      </p:sp>
    </p:spTree>
    <p:custDataLst>
      <p:tags r:id="rId1"/>
    </p:custDataLst>
    <p:extLst>
      <p:ext uri="{BB962C8B-B14F-4D97-AF65-F5344CB8AC3E}">
        <p14:creationId xmlns:p14="http://schemas.microsoft.com/office/powerpoint/2010/main" val="366536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8: Convolutional Neural Networks</a:t>
            </a:r>
          </a:p>
        </p:txBody>
      </p:sp>
      <p:pic>
        <p:nvPicPr>
          <p:cNvPr id="17" name="Picture 16">
            <a:extLst>
              <a:ext uri="{FF2B5EF4-FFF2-40B4-BE49-F238E27FC236}">
                <a16:creationId xmlns:a16="http://schemas.microsoft.com/office/drawing/2014/main" id="{FD762E0F-911A-606E-5295-4C11118A62B5}"/>
              </a:ext>
            </a:extLst>
          </p:cNvPr>
          <p:cNvPicPr>
            <a:picLocks noChangeAspect="1"/>
          </p:cNvPicPr>
          <p:nvPr/>
        </p:nvPicPr>
        <p:blipFill>
          <a:blip r:embed="rId20"/>
          <a:stretch>
            <a:fillRect/>
          </a:stretch>
        </p:blipFill>
        <p:spPr>
          <a:xfrm>
            <a:off x="5526769" y="940871"/>
            <a:ext cx="4891401" cy="2878793"/>
          </a:xfrm>
          <a:prstGeom prst="rect">
            <a:avLst/>
          </a:prstGeom>
        </p:spPr>
      </p:pic>
      <p:pic>
        <p:nvPicPr>
          <p:cNvPr id="19" name="Picture 18">
            <a:extLst>
              <a:ext uri="{FF2B5EF4-FFF2-40B4-BE49-F238E27FC236}">
                <a16:creationId xmlns:a16="http://schemas.microsoft.com/office/drawing/2014/main" id="{CEF181F1-0F21-0EBE-74EB-6A731DDD7853}"/>
              </a:ext>
            </a:extLst>
          </p:cNvPr>
          <p:cNvPicPr>
            <a:picLocks noChangeAspect="1"/>
          </p:cNvPicPr>
          <p:nvPr/>
        </p:nvPicPr>
        <p:blipFill>
          <a:blip r:embed="rId21"/>
          <a:stretch>
            <a:fillRect/>
          </a:stretch>
        </p:blipFill>
        <p:spPr>
          <a:xfrm>
            <a:off x="1364192" y="868667"/>
            <a:ext cx="2309065" cy="2843252"/>
          </a:xfrm>
          <a:prstGeom prst="rect">
            <a:avLst/>
          </a:prstGeom>
        </p:spPr>
      </p:pic>
      <p:sp>
        <p:nvSpPr>
          <p:cNvPr id="22" name="TextBox 21">
            <a:extLst>
              <a:ext uri="{FF2B5EF4-FFF2-40B4-BE49-F238E27FC236}">
                <a16:creationId xmlns:a16="http://schemas.microsoft.com/office/drawing/2014/main" id="{B49309BC-C52A-8DFE-9A23-105E067DEC5B}"/>
              </a:ext>
            </a:extLst>
          </p:cNvPr>
          <p:cNvSpPr txBox="1"/>
          <p:nvPr/>
        </p:nvSpPr>
        <p:spPr>
          <a:xfrm>
            <a:off x="5526769" y="3905528"/>
            <a:ext cx="5603685" cy="1815882"/>
          </a:xfrm>
          <a:prstGeom prst="rect">
            <a:avLst/>
          </a:prstGeom>
          <a:noFill/>
        </p:spPr>
        <p:txBody>
          <a:bodyPr wrap="square">
            <a:spAutoFit/>
          </a:bodyPr>
          <a:lstStyle/>
          <a:p>
            <a:r>
              <a:rPr lang="en-US" sz="1400">
                <a:latin typeface="Consolas" panose="020B0609020204030204" pitchFamily="49" charset="0"/>
              </a:rPr>
              <a:t>image_gen = ImageDataGenerator(rotation_range=20, </a:t>
            </a:r>
          </a:p>
          <a:p>
            <a:r>
              <a:rPr lang="en-US" sz="1400">
                <a:latin typeface="Consolas" panose="020B0609020204030204" pitchFamily="49" charset="0"/>
              </a:rPr>
              <a:t>                               width_shift_range=0.10,</a:t>
            </a:r>
          </a:p>
          <a:p>
            <a:r>
              <a:rPr lang="en-US" sz="1400">
                <a:latin typeface="Consolas" panose="020B0609020204030204" pitchFamily="49" charset="0"/>
              </a:rPr>
              <a:t>                               height_shift_range=0.10, </a:t>
            </a:r>
          </a:p>
          <a:p>
            <a:r>
              <a:rPr lang="en-US" sz="1400">
                <a:latin typeface="Consolas" panose="020B0609020204030204" pitchFamily="49" charset="0"/>
              </a:rPr>
              <a:t>                               rescale=1/255,</a:t>
            </a:r>
          </a:p>
          <a:p>
            <a:r>
              <a:rPr lang="en-US" sz="1400">
                <a:latin typeface="Consolas" panose="020B0609020204030204" pitchFamily="49" charset="0"/>
              </a:rPr>
              <a:t>                               shear_range=0.1, </a:t>
            </a:r>
          </a:p>
          <a:p>
            <a:r>
              <a:rPr lang="en-US" sz="1400">
                <a:latin typeface="Consolas" panose="020B0609020204030204" pitchFamily="49" charset="0"/>
              </a:rPr>
              <a:t>                               zoom_range=0.1, </a:t>
            </a:r>
          </a:p>
          <a:p>
            <a:r>
              <a:rPr lang="en-US" sz="1400">
                <a:latin typeface="Consolas" panose="020B0609020204030204" pitchFamily="49" charset="0"/>
              </a:rPr>
              <a:t>                               horizontal_flip=True, </a:t>
            </a:r>
          </a:p>
          <a:p>
            <a:r>
              <a:rPr lang="en-US" sz="1400">
                <a:latin typeface="Consolas" panose="020B0609020204030204" pitchFamily="49" charset="0"/>
              </a:rPr>
              <a:t>                               fill_mode='nearest')</a:t>
            </a:r>
          </a:p>
        </p:txBody>
      </p:sp>
      <p:pic>
        <p:nvPicPr>
          <p:cNvPr id="24" name="Picture 23">
            <a:extLst>
              <a:ext uri="{FF2B5EF4-FFF2-40B4-BE49-F238E27FC236}">
                <a16:creationId xmlns:a16="http://schemas.microsoft.com/office/drawing/2014/main" id="{C0E7F0FE-EF4B-E8DB-42BA-8CAEB4CBF80D}"/>
              </a:ext>
            </a:extLst>
          </p:cNvPr>
          <p:cNvPicPr>
            <a:picLocks noChangeAspect="1"/>
          </p:cNvPicPr>
          <p:nvPr/>
        </p:nvPicPr>
        <p:blipFill>
          <a:blip r:embed="rId22"/>
          <a:stretch>
            <a:fillRect/>
          </a:stretch>
        </p:blipFill>
        <p:spPr>
          <a:xfrm>
            <a:off x="1363305" y="3632687"/>
            <a:ext cx="2309063" cy="2833849"/>
          </a:xfrm>
          <a:prstGeom prst="rect">
            <a:avLst/>
          </a:prstGeom>
        </p:spPr>
      </p:pic>
    </p:spTree>
    <p:custDataLst>
      <p:tags r:id="rId1"/>
    </p:custDataLst>
    <p:extLst>
      <p:ext uri="{BB962C8B-B14F-4D97-AF65-F5344CB8AC3E}">
        <p14:creationId xmlns:p14="http://schemas.microsoft.com/office/powerpoint/2010/main" val="4290907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9</a:t>
            </a:r>
            <a:r>
              <a:rPr lang="en-US" sz="2000">
                <a:latin typeface="Bosch Sans Black" panose="020B0A04020202020204" pitchFamily="34" charset="0"/>
              </a:rPr>
              <a:t>: </a:t>
            </a:r>
            <a:r>
              <a:rPr lang="vi-VN" sz="2000">
                <a:latin typeface="Bosch Sans Black" panose="020B0A04020202020204" pitchFamily="34" charset="0"/>
              </a:rPr>
              <a:t>Recurrent</a:t>
            </a:r>
            <a:r>
              <a:rPr lang="en-US" sz="2000">
                <a:latin typeface="Bosch Sans Black" panose="020B0A04020202020204" pitchFamily="34" charset="0"/>
              </a:rPr>
              <a:t> Neural Networks</a:t>
            </a:r>
          </a:p>
        </p:txBody>
      </p:sp>
      <p:pic>
        <p:nvPicPr>
          <p:cNvPr id="1028" name="Picture 4" descr="Untitled project">
            <a:extLst>
              <a:ext uri="{FF2B5EF4-FFF2-40B4-BE49-F238E27FC236}">
                <a16:creationId xmlns:a16="http://schemas.microsoft.com/office/drawing/2014/main" id="{1572DC1C-CE63-93F7-0B69-515E2FB199B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92628" y="1514259"/>
            <a:ext cx="9806744" cy="382948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81025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pic>
        <p:nvPicPr>
          <p:cNvPr id="1026" name="Picture 2" descr="Machine learning: What is the transformer architecture? - TechTalks">
            <a:extLst>
              <a:ext uri="{FF2B5EF4-FFF2-40B4-BE49-F238E27FC236}">
                <a16:creationId xmlns:a16="http://schemas.microsoft.com/office/drawing/2014/main" id="{068FC3A5-B3F4-FEB2-77F7-B34A432F589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85188" y="1893378"/>
            <a:ext cx="4785584" cy="29750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79192BF-DF67-ACA4-A7CD-3DB30BF147DA}"/>
              </a:ext>
            </a:extLst>
          </p:cNvPr>
          <p:cNvSpPr txBox="1"/>
          <p:nvPr/>
        </p:nvSpPr>
        <p:spPr>
          <a:xfrm>
            <a:off x="6887565" y="2521952"/>
            <a:ext cx="6102034" cy="1564083"/>
          </a:xfrm>
          <a:prstGeom prst="rect">
            <a:avLst/>
          </a:prstGeom>
          <a:noFill/>
        </p:spPr>
        <p:txBody>
          <a:bodyPr wrap="square">
            <a:spAutoFit/>
          </a:bodyPr>
          <a:lstStyle/>
          <a:p>
            <a:pPr marL="0" marR="0">
              <a:lnSpc>
                <a:spcPct val="107000"/>
              </a:lnSpc>
              <a:spcBef>
                <a:spcPts val="0"/>
              </a:spcBef>
              <a:spcAft>
                <a:spcPts val="800"/>
              </a:spcAft>
            </a:pPr>
            <a:r>
              <a:rPr lang="vi-VN" sz="1800">
                <a:effectLst/>
                <a:ea typeface="Calibri" panose="020F0502020204030204" pitchFamily="34" charset="0"/>
                <a:cs typeface="Times New Roman" panose="02020603050405020304" pitchFamily="18" charset="0"/>
              </a:rPr>
              <a:t>RNN disadvantages: </a:t>
            </a:r>
          </a:p>
          <a:p>
            <a:pPr marL="285750" marR="0" indent="-285750">
              <a:lnSpc>
                <a:spcPct val="107000"/>
              </a:lnSpc>
              <a:spcBef>
                <a:spcPts val="0"/>
              </a:spcBef>
              <a:spcAft>
                <a:spcPts val="800"/>
              </a:spcAft>
              <a:buFont typeface="Arial" panose="020B0604020202020204" pitchFamily="34" charset="0"/>
              <a:buChar char="•"/>
            </a:pPr>
            <a:r>
              <a:rPr lang="vi-VN" sz="1800">
                <a:effectLst/>
                <a:ea typeface="Calibri" panose="020F0502020204030204" pitchFamily="34" charset="0"/>
                <a:cs typeface="Times New Roman" panose="02020603050405020304" pitchFamily="18" charset="0"/>
              </a:rPr>
              <a:t>Vanishing gradient</a:t>
            </a:r>
          </a:p>
          <a:p>
            <a:pPr marL="285750" marR="0" indent="-285750">
              <a:lnSpc>
                <a:spcPct val="107000"/>
              </a:lnSpc>
              <a:spcBef>
                <a:spcPts val="0"/>
              </a:spcBef>
              <a:spcAft>
                <a:spcPts val="800"/>
              </a:spcAft>
              <a:buFont typeface="Arial" panose="020B0604020202020204" pitchFamily="34" charset="0"/>
              <a:buChar char="•"/>
            </a:pPr>
            <a:r>
              <a:rPr lang="vi-VN">
                <a:ea typeface="Calibri" panose="020F0502020204030204" pitchFamily="34" charset="0"/>
                <a:cs typeface="Times New Roman" panose="02020603050405020304" pitchFamily="18" charset="0"/>
              </a:rPr>
              <a:t>E</a:t>
            </a:r>
            <a:r>
              <a:rPr lang="vi-VN" sz="1800">
                <a:effectLst/>
                <a:ea typeface="Calibri" panose="020F0502020204030204" pitchFamily="34" charset="0"/>
                <a:cs typeface="Times New Roman" panose="02020603050405020304" pitchFamily="18" charset="0"/>
              </a:rPr>
              <a:t>xploding gradient</a:t>
            </a:r>
          </a:p>
          <a:p>
            <a:pPr marL="285750" indent="-285750">
              <a:lnSpc>
                <a:spcPct val="107000"/>
              </a:lnSpc>
              <a:spcAft>
                <a:spcPts val="800"/>
              </a:spcAft>
              <a:buFont typeface="Wingdings" panose="05000000000000000000" pitchFamily="2" charset="2"/>
              <a:buChar char="Ø"/>
            </a:pPr>
            <a:r>
              <a:rPr lang="vi-VN">
                <a:ea typeface="Calibri" panose="020F0502020204030204" pitchFamily="34" charset="0"/>
                <a:cs typeface="Times New Roman" panose="02020603050405020304" pitchFamily="18" charset="0"/>
              </a:rPr>
              <a:t>Forget long-term memory</a:t>
            </a:r>
          </a:p>
        </p:txBody>
      </p:sp>
      <p:sp>
        <p:nvSpPr>
          <p:cNvPr id="12" name="Titel 7">
            <a:extLst>
              <a:ext uri="{FF2B5EF4-FFF2-40B4-BE49-F238E27FC236}">
                <a16:creationId xmlns:a16="http://schemas.microsoft.com/office/drawing/2014/main" id="{261E5583-5DB2-BAB1-5436-576656F45311}"/>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9</a:t>
            </a:r>
            <a:r>
              <a:rPr lang="en-US" sz="2000">
                <a:latin typeface="Bosch Sans Black" panose="020B0A04020202020204" pitchFamily="34" charset="0"/>
              </a:rPr>
              <a:t>: </a:t>
            </a:r>
            <a:r>
              <a:rPr lang="vi-VN" sz="2000">
                <a:latin typeface="Bosch Sans Black" panose="020B0A04020202020204" pitchFamily="34" charset="0"/>
              </a:rPr>
              <a:t>Recurrent</a:t>
            </a:r>
            <a:r>
              <a:rPr lang="en-US" sz="2000">
                <a:latin typeface="Bosch Sans Black" panose="020B0A04020202020204" pitchFamily="34" charset="0"/>
              </a:rPr>
              <a:t> Neural Networks</a:t>
            </a:r>
          </a:p>
        </p:txBody>
      </p:sp>
    </p:spTree>
    <p:custDataLst>
      <p:tags r:id="rId1"/>
    </p:custDataLst>
    <p:extLst>
      <p:ext uri="{BB962C8B-B14F-4D97-AF65-F5344CB8AC3E}">
        <p14:creationId xmlns:p14="http://schemas.microsoft.com/office/powerpoint/2010/main" val="150144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2" name="Titel 7">
            <a:extLst>
              <a:ext uri="{FF2B5EF4-FFF2-40B4-BE49-F238E27FC236}">
                <a16:creationId xmlns:a16="http://schemas.microsoft.com/office/drawing/2014/main" id="{261E5583-5DB2-BAB1-5436-576656F45311}"/>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9</a:t>
            </a:r>
            <a:r>
              <a:rPr lang="en-US" sz="2000">
                <a:latin typeface="Bosch Sans Black" panose="020B0A04020202020204" pitchFamily="34" charset="0"/>
              </a:rPr>
              <a:t>: </a:t>
            </a:r>
            <a:r>
              <a:rPr lang="vi-VN" sz="2000">
                <a:latin typeface="Bosch Sans Black" panose="020B0A04020202020204" pitchFamily="34" charset="0"/>
              </a:rPr>
              <a:t>Recurrent</a:t>
            </a:r>
            <a:r>
              <a:rPr lang="en-US" sz="2000">
                <a:latin typeface="Bosch Sans Black" panose="020B0A04020202020204" pitchFamily="34" charset="0"/>
              </a:rPr>
              <a:t> Neural Networks</a:t>
            </a:r>
          </a:p>
        </p:txBody>
      </p:sp>
      <p:pic>
        <p:nvPicPr>
          <p:cNvPr id="11" name="Picture 10">
            <a:extLst>
              <a:ext uri="{FF2B5EF4-FFF2-40B4-BE49-F238E27FC236}">
                <a16:creationId xmlns:a16="http://schemas.microsoft.com/office/drawing/2014/main" id="{4C6EB647-2EB4-4C40-5B83-0986A4E15603}"/>
              </a:ext>
            </a:extLst>
          </p:cNvPr>
          <p:cNvPicPr>
            <a:picLocks noChangeAspect="1"/>
          </p:cNvPicPr>
          <p:nvPr/>
        </p:nvPicPr>
        <p:blipFill>
          <a:blip r:embed="rId20"/>
          <a:stretch>
            <a:fillRect/>
          </a:stretch>
        </p:blipFill>
        <p:spPr>
          <a:xfrm>
            <a:off x="8164511" y="2283443"/>
            <a:ext cx="2571258" cy="335217"/>
          </a:xfrm>
          <a:prstGeom prst="rect">
            <a:avLst/>
          </a:prstGeom>
        </p:spPr>
      </p:pic>
      <p:pic>
        <p:nvPicPr>
          <p:cNvPr id="2050" name="Picture 2" descr="Insights into LSTM architecture | Thorir Mar Ingolfsson">
            <a:extLst>
              <a:ext uri="{FF2B5EF4-FFF2-40B4-BE49-F238E27FC236}">
                <a16:creationId xmlns:a16="http://schemas.microsoft.com/office/drawing/2014/main" id="{CC2A5656-E592-F7C0-8446-6755A29DE66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9355" y="1807859"/>
            <a:ext cx="6404431" cy="32422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529D51C-4615-04D7-5994-E618347B194C}"/>
              </a:ext>
            </a:extLst>
          </p:cNvPr>
          <p:cNvPicPr>
            <a:picLocks noChangeAspect="1"/>
          </p:cNvPicPr>
          <p:nvPr/>
        </p:nvPicPr>
        <p:blipFill>
          <a:blip r:embed="rId22"/>
          <a:stretch>
            <a:fillRect/>
          </a:stretch>
        </p:blipFill>
        <p:spPr>
          <a:xfrm>
            <a:off x="8164511" y="2691471"/>
            <a:ext cx="2660456" cy="371151"/>
          </a:xfrm>
          <a:prstGeom prst="rect">
            <a:avLst/>
          </a:prstGeom>
        </p:spPr>
      </p:pic>
      <p:pic>
        <p:nvPicPr>
          <p:cNvPr id="21" name="Picture 20">
            <a:extLst>
              <a:ext uri="{FF2B5EF4-FFF2-40B4-BE49-F238E27FC236}">
                <a16:creationId xmlns:a16="http://schemas.microsoft.com/office/drawing/2014/main" id="{E988C170-E838-179E-91D9-EB823E3C31AA}"/>
              </a:ext>
            </a:extLst>
          </p:cNvPr>
          <p:cNvPicPr>
            <a:picLocks noChangeAspect="1"/>
          </p:cNvPicPr>
          <p:nvPr/>
        </p:nvPicPr>
        <p:blipFill>
          <a:blip r:embed="rId23"/>
          <a:stretch>
            <a:fillRect/>
          </a:stretch>
        </p:blipFill>
        <p:spPr>
          <a:xfrm>
            <a:off x="8164511" y="3128377"/>
            <a:ext cx="2618248" cy="352668"/>
          </a:xfrm>
          <a:prstGeom prst="rect">
            <a:avLst/>
          </a:prstGeom>
        </p:spPr>
      </p:pic>
      <p:pic>
        <p:nvPicPr>
          <p:cNvPr id="22" name="Picture 21">
            <a:extLst>
              <a:ext uri="{FF2B5EF4-FFF2-40B4-BE49-F238E27FC236}">
                <a16:creationId xmlns:a16="http://schemas.microsoft.com/office/drawing/2014/main" id="{CB7AB8AE-1FA4-C230-1132-3C3470DE4B5D}"/>
              </a:ext>
            </a:extLst>
          </p:cNvPr>
          <p:cNvPicPr>
            <a:picLocks noChangeAspect="1"/>
          </p:cNvPicPr>
          <p:nvPr/>
        </p:nvPicPr>
        <p:blipFill>
          <a:blip r:embed="rId24"/>
          <a:stretch>
            <a:fillRect/>
          </a:stretch>
        </p:blipFill>
        <p:spPr>
          <a:xfrm>
            <a:off x="8187437" y="3527542"/>
            <a:ext cx="1939441" cy="387739"/>
          </a:xfrm>
          <a:prstGeom prst="rect">
            <a:avLst/>
          </a:prstGeom>
        </p:spPr>
      </p:pic>
      <p:pic>
        <p:nvPicPr>
          <p:cNvPr id="23" name="Picture 22">
            <a:extLst>
              <a:ext uri="{FF2B5EF4-FFF2-40B4-BE49-F238E27FC236}">
                <a16:creationId xmlns:a16="http://schemas.microsoft.com/office/drawing/2014/main" id="{C3C2F137-E21A-3ED0-F9C7-698F665ECE47}"/>
              </a:ext>
            </a:extLst>
          </p:cNvPr>
          <p:cNvPicPr>
            <a:picLocks noChangeAspect="1"/>
          </p:cNvPicPr>
          <p:nvPr/>
        </p:nvPicPr>
        <p:blipFill>
          <a:blip r:embed="rId25"/>
          <a:stretch>
            <a:fillRect/>
          </a:stretch>
        </p:blipFill>
        <p:spPr>
          <a:xfrm>
            <a:off x="8187437" y="3978911"/>
            <a:ext cx="2399868" cy="590402"/>
          </a:xfrm>
          <a:prstGeom prst="rect">
            <a:avLst/>
          </a:prstGeom>
        </p:spPr>
      </p:pic>
    </p:spTree>
    <p:custDataLst>
      <p:tags r:id="rId1"/>
    </p:custDataLst>
    <p:extLst>
      <p:ext uri="{BB962C8B-B14F-4D97-AF65-F5344CB8AC3E}">
        <p14:creationId xmlns:p14="http://schemas.microsoft.com/office/powerpoint/2010/main" val="262166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2" name="Titel 7">
            <a:extLst>
              <a:ext uri="{FF2B5EF4-FFF2-40B4-BE49-F238E27FC236}">
                <a16:creationId xmlns:a16="http://schemas.microsoft.com/office/drawing/2014/main" id="{261E5583-5DB2-BAB1-5436-576656F45311}"/>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9</a:t>
            </a:r>
            <a:r>
              <a:rPr lang="en-US" sz="2000">
                <a:latin typeface="Bosch Sans Black" panose="020B0A04020202020204" pitchFamily="34" charset="0"/>
              </a:rPr>
              <a:t>: </a:t>
            </a:r>
            <a:r>
              <a:rPr lang="vi-VN" sz="2000">
                <a:latin typeface="Bosch Sans Black" panose="020B0A04020202020204" pitchFamily="34" charset="0"/>
              </a:rPr>
              <a:t>Recurrent</a:t>
            </a:r>
            <a:r>
              <a:rPr lang="en-US" sz="2000">
                <a:latin typeface="Bosch Sans Black" panose="020B0A04020202020204" pitchFamily="34" charset="0"/>
              </a:rPr>
              <a:t> Neural Networks</a:t>
            </a:r>
          </a:p>
        </p:txBody>
      </p:sp>
      <p:sp>
        <p:nvSpPr>
          <p:cNvPr id="24" name="TextBox 23">
            <a:extLst>
              <a:ext uri="{FF2B5EF4-FFF2-40B4-BE49-F238E27FC236}">
                <a16:creationId xmlns:a16="http://schemas.microsoft.com/office/drawing/2014/main" id="{B657B46B-11AD-B9F2-8E46-BD66CEBA4C70}"/>
              </a:ext>
            </a:extLst>
          </p:cNvPr>
          <p:cNvSpPr txBox="1"/>
          <p:nvPr/>
        </p:nvSpPr>
        <p:spPr>
          <a:xfrm>
            <a:off x="617011" y="2096141"/>
            <a:ext cx="9667630" cy="646331"/>
          </a:xfrm>
          <a:prstGeom prst="rect">
            <a:avLst/>
          </a:prstGeom>
          <a:noFill/>
        </p:spPr>
        <p:txBody>
          <a:bodyPr wrap="square">
            <a:spAutoFit/>
          </a:bodyPr>
          <a:lstStyle/>
          <a:p>
            <a:r>
              <a:rPr lang="en-US">
                <a:latin typeface="Consolas" panose="020B0609020204030204" pitchFamily="49" charset="0"/>
              </a:rPr>
              <a:t>from tensorflow.keras.preprocessing.sequence import TimeseriesGenerator</a:t>
            </a:r>
          </a:p>
          <a:p>
            <a:r>
              <a:rPr lang="en-US">
                <a:latin typeface="Consolas" panose="020B0609020204030204" pitchFamily="49" charset="0"/>
              </a:rPr>
              <a:t>generator = TimeseriesGenerator(data,targets,length,batch_size) </a:t>
            </a:r>
          </a:p>
        </p:txBody>
      </p:sp>
      <p:sp>
        <p:nvSpPr>
          <p:cNvPr id="25" name="TextBox 24">
            <a:extLst>
              <a:ext uri="{FF2B5EF4-FFF2-40B4-BE49-F238E27FC236}">
                <a16:creationId xmlns:a16="http://schemas.microsoft.com/office/drawing/2014/main" id="{56741D8C-9E26-8095-937A-5432090B5750}"/>
              </a:ext>
            </a:extLst>
          </p:cNvPr>
          <p:cNvSpPr txBox="1"/>
          <p:nvPr/>
        </p:nvSpPr>
        <p:spPr>
          <a:xfrm>
            <a:off x="719014" y="1683434"/>
            <a:ext cx="1899139" cy="412706"/>
          </a:xfrm>
          <a:prstGeom prst="rect">
            <a:avLst/>
          </a:prstGeom>
          <a:noFill/>
        </p:spPr>
        <p:txBody>
          <a:bodyPr wrap="none" lIns="0" tIns="0" rIns="0" bIns="0" rtlCol="0">
            <a:noAutofit/>
          </a:bodyPr>
          <a:lstStyle/>
          <a:p>
            <a:pPr>
              <a:lnSpc>
                <a:spcPts val="2300"/>
              </a:lnSpc>
              <a:spcBef>
                <a:spcPts val="500"/>
              </a:spcBef>
              <a:buFontTx/>
              <a:buNone/>
            </a:pPr>
            <a:r>
              <a:rPr lang="vi-VN" b="1" i="1"/>
              <a:t>Generate batches</a:t>
            </a:r>
            <a:endParaRPr lang="en-US" b="1" i="1" dirty="0"/>
          </a:p>
        </p:txBody>
      </p:sp>
      <p:sp>
        <p:nvSpPr>
          <p:cNvPr id="27" name="TextBox 26">
            <a:extLst>
              <a:ext uri="{FF2B5EF4-FFF2-40B4-BE49-F238E27FC236}">
                <a16:creationId xmlns:a16="http://schemas.microsoft.com/office/drawing/2014/main" id="{E69A8A1B-3342-8F73-A7A9-0F3CFDC1F0EB}"/>
              </a:ext>
            </a:extLst>
          </p:cNvPr>
          <p:cNvSpPr txBox="1"/>
          <p:nvPr/>
        </p:nvSpPr>
        <p:spPr>
          <a:xfrm>
            <a:off x="719014" y="2935261"/>
            <a:ext cx="1899139" cy="412706"/>
          </a:xfrm>
          <a:prstGeom prst="rect">
            <a:avLst/>
          </a:prstGeom>
          <a:noFill/>
        </p:spPr>
        <p:txBody>
          <a:bodyPr wrap="none" lIns="0" tIns="0" rIns="0" bIns="0" rtlCol="0">
            <a:noAutofit/>
          </a:bodyPr>
          <a:lstStyle/>
          <a:p>
            <a:pPr>
              <a:lnSpc>
                <a:spcPts val="2300"/>
              </a:lnSpc>
              <a:spcBef>
                <a:spcPts val="500"/>
              </a:spcBef>
              <a:buFontTx/>
              <a:buNone/>
            </a:pPr>
            <a:r>
              <a:rPr lang="vi-VN" b="1" i="1"/>
              <a:t>Create &amp; train model</a:t>
            </a:r>
            <a:endParaRPr lang="en-US" b="1" i="1" dirty="0"/>
          </a:p>
        </p:txBody>
      </p:sp>
      <p:pic>
        <p:nvPicPr>
          <p:cNvPr id="33" name="Picture 32">
            <a:extLst>
              <a:ext uri="{FF2B5EF4-FFF2-40B4-BE49-F238E27FC236}">
                <a16:creationId xmlns:a16="http://schemas.microsoft.com/office/drawing/2014/main" id="{C517C006-CB3B-3FEB-BA9C-67E2720B911E}"/>
              </a:ext>
            </a:extLst>
          </p:cNvPr>
          <p:cNvPicPr>
            <a:picLocks noChangeAspect="1"/>
          </p:cNvPicPr>
          <p:nvPr/>
        </p:nvPicPr>
        <p:blipFill>
          <a:blip r:embed="rId20"/>
          <a:stretch>
            <a:fillRect/>
          </a:stretch>
        </p:blipFill>
        <p:spPr>
          <a:xfrm>
            <a:off x="719014" y="3364903"/>
            <a:ext cx="5353050" cy="2181225"/>
          </a:xfrm>
          <a:prstGeom prst="rect">
            <a:avLst/>
          </a:prstGeom>
        </p:spPr>
      </p:pic>
    </p:spTree>
    <p:custDataLst>
      <p:tags r:id="rId1"/>
    </p:custDataLst>
    <p:extLst>
      <p:ext uri="{BB962C8B-B14F-4D97-AF65-F5344CB8AC3E}">
        <p14:creationId xmlns:p14="http://schemas.microsoft.com/office/powerpoint/2010/main" val="208560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2" name="Titel 7">
            <a:extLst>
              <a:ext uri="{FF2B5EF4-FFF2-40B4-BE49-F238E27FC236}">
                <a16:creationId xmlns:a16="http://schemas.microsoft.com/office/drawing/2014/main" id="{261E5583-5DB2-BAB1-5436-576656F45311}"/>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9</a:t>
            </a:r>
            <a:r>
              <a:rPr lang="en-US" sz="2000">
                <a:latin typeface="Bosch Sans Black" panose="020B0A04020202020204" pitchFamily="34" charset="0"/>
              </a:rPr>
              <a:t>: </a:t>
            </a:r>
            <a:r>
              <a:rPr lang="vi-VN" sz="2000">
                <a:latin typeface="Bosch Sans Black" panose="020B0A04020202020204" pitchFamily="34" charset="0"/>
              </a:rPr>
              <a:t>Recurrent</a:t>
            </a:r>
            <a:r>
              <a:rPr lang="en-US" sz="2000">
                <a:latin typeface="Bosch Sans Black" panose="020B0A04020202020204" pitchFamily="34" charset="0"/>
              </a:rPr>
              <a:t> Neural Networks</a:t>
            </a:r>
          </a:p>
        </p:txBody>
      </p:sp>
      <p:sp>
        <p:nvSpPr>
          <p:cNvPr id="15" name="TextBox 14">
            <a:extLst>
              <a:ext uri="{FF2B5EF4-FFF2-40B4-BE49-F238E27FC236}">
                <a16:creationId xmlns:a16="http://schemas.microsoft.com/office/drawing/2014/main" id="{D12D3170-38AC-19F5-87B3-A1ADE6267655}"/>
              </a:ext>
            </a:extLst>
          </p:cNvPr>
          <p:cNvSpPr txBox="1"/>
          <p:nvPr/>
        </p:nvSpPr>
        <p:spPr>
          <a:xfrm>
            <a:off x="556632" y="1811930"/>
            <a:ext cx="11347937" cy="2364109"/>
          </a:xfrm>
          <a:prstGeom prst="rect">
            <a:avLst/>
          </a:prstGeom>
          <a:noFill/>
        </p:spPr>
        <p:txBody>
          <a:bodyPr wrap="square">
            <a:spAutoFit/>
          </a:bodyPr>
          <a:lstStyle/>
          <a:p>
            <a:pPr marL="0" marR="0">
              <a:lnSpc>
                <a:spcPct val="107000"/>
              </a:lnSpc>
              <a:spcBef>
                <a:spcPts val="0"/>
              </a:spcBef>
              <a:spcAft>
                <a:spcPts val="800"/>
              </a:spcAft>
            </a:pPr>
            <a:r>
              <a:rPr lang="vi-VN" sz="1800">
                <a:effectLst/>
                <a:latin typeface="Consolas" panose="020B0609020204030204" pitchFamily="49" charset="0"/>
                <a:ea typeface="Calibri" panose="020F0502020204030204" pitchFamily="34" charset="0"/>
                <a:cs typeface="Times New Roman" panose="02020603050405020304" pitchFamily="18" charset="0"/>
              </a:rPr>
              <a:t>test_predictions = [] </a:t>
            </a:r>
            <a:r>
              <a:rPr lang="en-US" sz="1800">
                <a:effectLst/>
                <a:latin typeface="Consolas" panose="020B0609020204030204" pitchFamily="49" charset="0"/>
                <a:ea typeface="Calibri" panose="020F0502020204030204" pitchFamily="34" charset="0"/>
                <a:cs typeface="Times New Roman" panose="02020603050405020304" pitchFamily="18" charset="0"/>
              </a:rPr>
              <a:t>//store predictions</a:t>
            </a:r>
          </a:p>
          <a:p>
            <a:pPr marL="0" marR="0">
              <a:lnSpc>
                <a:spcPct val="107000"/>
              </a:lnSpc>
              <a:spcBef>
                <a:spcPts val="0"/>
              </a:spcBef>
              <a:spcAft>
                <a:spcPts val="800"/>
              </a:spcAft>
            </a:pPr>
            <a:r>
              <a:rPr lang="vi-VN" sz="1800">
                <a:effectLst/>
                <a:latin typeface="Consolas" panose="020B0609020204030204" pitchFamily="49" charset="0"/>
                <a:ea typeface="Calibri" panose="020F0502020204030204" pitchFamily="34" charset="0"/>
                <a:cs typeface="Times New Roman" panose="02020603050405020304" pitchFamily="18" charset="0"/>
              </a:rPr>
              <a:t>current_batch = train[-length:].reshape((1, length, n_features))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800">
                <a:effectLst/>
                <a:latin typeface="Consolas" panose="020B0609020204030204" pitchFamily="49" charset="0"/>
                <a:ea typeface="Calibri" panose="020F0502020204030204" pitchFamily="34" charset="0"/>
                <a:cs typeface="Times New Roman" panose="02020603050405020304" pitchFamily="18" charset="0"/>
              </a:rPr>
              <a:t>for i in range(len(test)):</a:t>
            </a:r>
          </a:p>
          <a:p>
            <a:pPr marL="0" marR="0">
              <a:lnSpc>
                <a:spcPct val="107000"/>
              </a:lnSpc>
              <a:spcBef>
                <a:spcPts val="0"/>
              </a:spcBef>
              <a:spcAft>
                <a:spcPts val="800"/>
              </a:spcAft>
            </a:pPr>
            <a:r>
              <a:rPr lang="vi-VN" sz="1800">
                <a:effectLst/>
                <a:latin typeface="Consolas" panose="020B0609020204030204" pitchFamily="49" charset="0"/>
                <a:ea typeface="Calibri" panose="020F0502020204030204" pitchFamily="34" charset="0"/>
                <a:cs typeface="Times New Roman" panose="02020603050405020304" pitchFamily="18" charset="0"/>
              </a:rPr>
              <a:t>    current_pred = model.predict(current_batch)[0]</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800">
                <a:effectLst/>
                <a:latin typeface="Consolas" panose="020B0609020204030204" pitchFamily="49" charset="0"/>
                <a:ea typeface="Calibri" panose="020F0502020204030204" pitchFamily="34" charset="0"/>
                <a:cs typeface="Times New Roman" panose="02020603050405020304" pitchFamily="18" charset="0"/>
              </a:rPr>
              <a:t>    test_predictions.append(current_pred)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r>
              <a:rPr lang="vi-VN" sz="1800">
                <a:effectLst/>
                <a:latin typeface="Consolas" panose="020B0609020204030204" pitchFamily="49" charset="0"/>
                <a:ea typeface="Calibri" panose="020F0502020204030204" pitchFamily="34" charset="0"/>
                <a:cs typeface="Times New Roman" panose="02020603050405020304" pitchFamily="18" charset="0"/>
              </a:rPr>
              <a:t>    current_batch = np.append(current_batch[:,1:,:], [current_pred], axis=1) </a:t>
            </a:r>
            <a:endParaRPr lang="en-US">
              <a:latin typeface="Consolas" panose="020B0609020204030204" pitchFamily="49" charset="0"/>
            </a:endParaRPr>
          </a:p>
        </p:txBody>
      </p:sp>
      <p:sp>
        <p:nvSpPr>
          <p:cNvPr id="18" name="TextBox 17">
            <a:extLst>
              <a:ext uri="{FF2B5EF4-FFF2-40B4-BE49-F238E27FC236}">
                <a16:creationId xmlns:a16="http://schemas.microsoft.com/office/drawing/2014/main" id="{BE068672-B69E-EEFD-D314-D89BB3EBB863}"/>
              </a:ext>
            </a:extLst>
          </p:cNvPr>
          <p:cNvSpPr txBox="1"/>
          <p:nvPr/>
        </p:nvSpPr>
        <p:spPr>
          <a:xfrm>
            <a:off x="556632" y="4889942"/>
            <a:ext cx="8194430" cy="374013"/>
          </a:xfrm>
          <a:prstGeom prst="rect">
            <a:avLst/>
          </a:prstGeom>
          <a:noFill/>
        </p:spPr>
        <p:txBody>
          <a:bodyPr wrap="square">
            <a:spAutoFit/>
          </a:bodyPr>
          <a:lstStyle/>
          <a:p>
            <a:pPr marL="0" marR="0">
              <a:lnSpc>
                <a:spcPct val="107000"/>
              </a:lnSpc>
              <a:spcBef>
                <a:spcPts val="0"/>
              </a:spcBef>
              <a:spcAft>
                <a:spcPts val="800"/>
              </a:spcAft>
            </a:pPr>
            <a:r>
              <a:rPr lang="en-US" sz="1800">
                <a:effectLst/>
                <a:latin typeface="Consolas" panose="020B0609020204030204" pitchFamily="49" charset="0"/>
                <a:ea typeface="Calibri" panose="020F0502020204030204" pitchFamily="34" charset="0"/>
                <a:cs typeface="Times New Roman" panose="02020603050405020304" pitchFamily="18" charset="0"/>
              </a:rPr>
              <a:t>true_predictions = scaler.inverse_transform(test_predictions)</a:t>
            </a:r>
          </a:p>
        </p:txBody>
      </p:sp>
      <p:sp>
        <p:nvSpPr>
          <p:cNvPr id="24" name="TextBox 23">
            <a:extLst>
              <a:ext uri="{FF2B5EF4-FFF2-40B4-BE49-F238E27FC236}">
                <a16:creationId xmlns:a16="http://schemas.microsoft.com/office/drawing/2014/main" id="{2CB4947E-9F76-A7ED-E78B-DB5A58F2CC90}"/>
              </a:ext>
            </a:extLst>
          </p:cNvPr>
          <p:cNvSpPr txBox="1"/>
          <p:nvPr/>
        </p:nvSpPr>
        <p:spPr>
          <a:xfrm>
            <a:off x="659355" y="1461066"/>
            <a:ext cx="1899139" cy="412706"/>
          </a:xfrm>
          <a:prstGeom prst="rect">
            <a:avLst/>
          </a:prstGeom>
          <a:noFill/>
        </p:spPr>
        <p:txBody>
          <a:bodyPr wrap="none" lIns="0" tIns="0" rIns="0" bIns="0" rtlCol="0">
            <a:noAutofit/>
          </a:bodyPr>
          <a:lstStyle/>
          <a:p>
            <a:pPr>
              <a:lnSpc>
                <a:spcPts val="2300"/>
              </a:lnSpc>
              <a:spcBef>
                <a:spcPts val="500"/>
              </a:spcBef>
              <a:buFontTx/>
              <a:buNone/>
            </a:pPr>
            <a:r>
              <a:rPr lang="vi-VN" b="1" i="1"/>
              <a:t>Prediction loop</a:t>
            </a:r>
            <a:endParaRPr lang="en-US" b="1" i="1" dirty="0"/>
          </a:p>
        </p:txBody>
      </p:sp>
      <p:sp>
        <p:nvSpPr>
          <p:cNvPr id="25" name="TextBox 24">
            <a:extLst>
              <a:ext uri="{FF2B5EF4-FFF2-40B4-BE49-F238E27FC236}">
                <a16:creationId xmlns:a16="http://schemas.microsoft.com/office/drawing/2014/main" id="{4B3C5D6E-4E4D-117D-869C-DFB7E89B2758}"/>
              </a:ext>
            </a:extLst>
          </p:cNvPr>
          <p:cNvSpPr txBox="1"/>
          <p:nvPr/>
        </p:nvSpPr>
        <p:spPr>
          <a:xfrm>
            <a:off x="659355" y="4547197"/>
            <a:ext cx="1899139" cy="412706"/>
          </a:xfrm>
          <a:prstGeom prst="rect">
            <a:avLst/>
          </a:prstGeom>
          <a:noFill/>
        </p:spPr>
        <p:txBody>
          <a:bodyPr wrap="none" lIns="0" tIns="0" rIns="0" bIns="0" rtlCol="0">
            <a:noAutofit/>
          </a:bodyPr>
          <a:lstStyle/>
          <a:p>
            <a:pPr>
              <a:lnSpc>
                <a:spcPts val="2300"/>
              </a:lnSpc>
              <a:spcBef>
                <a:spcPts val="500"/>
              </a:spcBef>
              <a:buFontTx/>
              <a:buNone/>
            </a:pPr>
            <a:r>
              <a:rPr lang="vi-VN" b="1" i="1"/>
              <a:t>Inverse transform</a:t>
            </a:r>
            <a:endParaRPr lang="en-US" b="1" i="1" dirty="0"/>
          </a:p>
        </p:txBody>
      </p:sp>
    </p:spTree>
    <p:custDataLst>
      <p:tags r:id="rId1"/>
    </p:custDataLst>
    <p:extLst>
      <p:ext uri="{BB962C8B-B14F-4D97-AF65-F5344CB8AC3E}">
        <p14:creationId xmlns:p14="http://schemas.microsoft.com/office/powerpoint/2010/main" val="1382022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2" name="Titel 7">
            <a:extLst>
              <a:ext uri="{FF2B5EF4-FFF2-40B4-BE49-F238E27FC236}">
                <a16:creationId xmlns:a16="http://schemas.microsoft.com/office/drawing/2014/main" id="{261E5583-5DB2-BAB1-5436-576656F45311}"/>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Section </a:t>
            </a:r>
            <a:r>
              <a:rPr lang="vi-VN" sz="2000">
                <a:latin typeface="Bosch Sans Black" panose="020B0A04020202020204" pitchFamily="34" charset="0"/>
              </a:rPr>
              <a:t>10</a:t>
            </a:r>
            <a:r>
              <a:rPr lang="en-US" sz="2000">
                <a:latin typeface="Bosch Sans Black" panose="020B0A04020202020204" pitchFamily="34" charset="0"/>
              </a:rPr>
              <a:t>: </a:t>
            </a:r>
            <a:r>
              <a:rPr lang="vi-VN" sz="2000">
                <a:latin typeface="Bosch Sans Black" panose="020B0A04020202020204" pitchFamily="34" charset="0"/>
              </a:rPr>
              <a:t>Natural Language Processing</a:t>
            </a:r>
            <a:endParaRPr lang="en-US" sz="2000">
              <a:latin typeface="Bosch Sans Black" panose="020B0A04020202020204" pitchFamily="34" charset="0"/>
            </a:endParaRPr>
          </a:p>
        </p:txBody>
      </p:sp>
      <p:graphicFrame>
        <p:nvGraphicFramePr>
          <p:cNvPr id="11" name="Diagram 10">
            <a:extLst>
              <a:ext uri="{FF2B5EF4-FFF2-40B4-BE49-F238E27FC236}">
                <a16:creationId xmlns:a16="http://schemas.microsoft.com/office/drawing/2014/main" id="{9037602E-4AC1-1704-2892-EA7D17B3F89C}"/>
              </a:ext>
            </a:extLst>
          </p:cNvPr>
          <p:cNvGraphicFramePr/>
          <p:nvPr>
            <p:extLst>
              <p:ext uri="{D42A27DB-BD31-4B8C-83A1-F6EECF244321}">
                <p14:modId xmlns:p14="http://schemas.microsoft.com/office/powerpoint/2010/main" val="2254261309"/>
              </p:ext>
            </p:extLst>
          </p:nvPr>
        </p:nvGraphicFramePr>
        <p:xfrm>
          <a:off x="516019" y="748885"/>
          <a:ext cx="11178675" cy="576264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custDataLst>
      <p:tags r:id="rId1"/>
    </p:custDataLst>
    <p:extLst>
      <p:ext uri="{BB962C8B-B14F-4D97-AF65-F5344CB8AC3E}">
        <p14:creationId xmlns:p14="http://schemas.microsoft.com/office/powerpoint/2010/main" val="13941780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ymbol-Logotype-Supergraphic.png"/>
  <p:tag name="MLI" val="1"/>
  <p:tag name="SHAPECLASSNAME" val="ColorBarOnTitleSlides"/>
  <p:tag name="COLORS" val="-2;-2;-2;-2;-1;-2"/>
  <p:tag name="SHAPECLASSPROTECTIONTYPE" val=" 15"/>
</p:tagLst>
</file>

<file path=ppt/tags/tag10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0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0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0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0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0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0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2.xml><?xml version="1.0" encoding="utf-8"?>
<p:tagLst xmlns:a="http://schemas.openxmlformats.org/drawingml/2006/main" xmlns:r="http://schemas.openxmlformats.org/officeDocument/2006/relationships" xmlns:p="http://schemas.openxmlformats.org/presentationml/2006/main">
  <p:tag name="COLORS" val="-2;-2;-2;-2;-1;-2"/>
  <p:tag name="COLORSETCLASSNAME" val="ColorSet1"/>
  <p:tag name="COLORSETGROUPCLASSNAME" val="ColorSetGroup8"/>
  <p:tag name="FONTSETGROUPCLASSNAME" val="FontSetGroup1"/>
  <p:tag name="MLI" val="1"/>
  <p:tag name="SHAPECLASSFILE" val="BoschLogo2018.emf"/>
  <p:tag name="SHAPECLASSNAME" val="LogoOnSlides"/>
  <p:tag name="SHAPECLASSPROTECTIONTYPE" val=" 15"/>
  <p:tag name="SHAPESETCLASSNAME" val="TitleSupergraphic1"/>
  <p:tag name="SHAPESETGROUPCLASSNAME" val="ShapeSetGroup1"/>
</p:tagLst>
</file>

<file path=ppt/tags/tag12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2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2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2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2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3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3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3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3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3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4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4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5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5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5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5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5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5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6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6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6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6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6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7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7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8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8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8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8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8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9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9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9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9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9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9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9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0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0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0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0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1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1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1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1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1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1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1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1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2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2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2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2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2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2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2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2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2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3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3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3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4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4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4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4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4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4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5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5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5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5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5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5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6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6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6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7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7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27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27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27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7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7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8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8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8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3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3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3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3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8"/>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4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4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4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4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4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8"/>
  <p:tag name="FONTSETGROUPCLASSNAME" val="FontSetGroup1"/>
  <p:tag name="SHAPECLASSNAME" val="HiddenSubtitle"/>
  <p:tag name="SHAPECLASSPROTECTIONTYPE" val="0"/>
  <p:tag name="ML_SENDTOBACK" val=" 1"/>
</p:tagLst>
</file>

<file path=ppt/tags/tag5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8"/>
  <p:tag name="FONTSETGROUPCLASSNAME" val="FontSetGroup1"/>
  <p:tag name="SHAPECLASSNAME" val="TitleOnTitleSlides"/>
  <p:tag name="SHAPECLASSPROTECTIONTYPE" val="3"/>
</p:tagLst>
</file>

<file path=ppt/tags/tag6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6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6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6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6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6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xml><?xml version="1.0" encoding="utf-8"?>
<p:tagLst xmlns:a="http://schemas.openxmlformats.org/drawingml/2006/main" xmlns:r="http://schemas.openxmlformats.org/officeDocument/2006/relationships" xmlns:p="http://schemas.openxmlformats.org/presentationml/2006/main">
  <p:tag name="FIELDS.INITIALIZED" val="1"/>
  <p:tag name="ML_1" val="RBVH_Hc1"/>
  <p:tag name="ML_2" val="Bosch2.mcr"/>
  <p:tag name="SHAPESETGROUPCLASSNAME" val="ShapeSetGroup1"/>
  <p:tag name="SHAPESETCLASSNAME" val="TitleSupergraphic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FIELD.CHAPTER.CONTENT" val="Management Review Project"/>
  <p:tag name="FIELD.CHAPTER.VALUE" val="Management Review Project"/>
  <p:tag name="FIELD.CHAPTER.COMBOINDEX" val="0"/>
  <p:tag name="FIELD.REM_ANL.COMBOINDEX" val="0"/>
  <p:tag name="FIELD.DPT.CONTENT" val="RBVH/ENG-DQA"/>
  <p:tag name="FIELD.DPT.VALUE" val="RBVH/ENG-DQA | "/>
  <p:tag name="FIELD.DPT.COMBOINDEX" val="0"/>
  <p:tag name="COLORSETGROUPCLASSNAME" val="ColorSetGroup8"/>
  <p:tag name="PICTURE 1_SHAPECLASSPROTECTIONTYPE" val="15"/>
  <p:tag name="PICTURE 7_SHAPECLASSPROTECTIONTYPE" val="15"/>
  <p:tag name="PICTURE 9_SHAPECLASSPROTECTIONTYPE" val="15"/>
  <p:tag name="ML_LAYOUT_RESOURCE" val="BOSCH2_16_9_2018.MCR"/>
  <p:tag name="CFG.LAYOUTRES" val="BOSCH2_16_9_2018"/>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7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7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7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7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7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upergraphic-P1-16-9.png"/>
  <p:tag name="MLI" val="1"/>
  <p:tag name="SHAPECLASSNAME" val="Supergraphic1"/>
  <p:tag name="COLORS" val="-2;-2;-2;-2;-1;-2"/>
  <p:tag name="ML_SENDTOBACK" val=" 1"/>
  <p:tag name="SHAPECLASSPROTECTIONTYPE" val=" 15"/>
</p:tagLst>
</file>

<file path=ppt/tags/tag8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89.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9.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ETCLASSNAME" val="ColorSet1"/>
  <p:tag name="MLI" val="1"/>
  <p:tag name="SHAPESETGROUPCLASSNAME" val="ShapeSetGroup1"/>
  <p:tag name="SHAPESETCLASSNAME" val="TitleSupergraphic1"/>
  <p:tag name="FONTSETGROUPCLASSNAME" val="FontSetGroup1"/>
  <p:tag name="SHAPECLASSNAME" val="HiddenSubtitle"/>
  <p:tag name="SHAPECLASSPROTECTIONTYPE" val="0"/>
  <p:tag name="COLORSETGROUPCLASSNAME" val="ColorSetGroup8"/>
  <p:tag name="ML_SENDTOBACK" val=" 1"/>
  <p:tag name="COLORS" val="-2;-2;-2;-2;-1;-2"/>
</p:tagLst>
</file>

<file path=ppt/tags/tag9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9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9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9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9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9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heme/theme1.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BF575AB-2F28-49B4-97E7-B42BF5916995}" vid="{63F17968-F90C-42A4-A343-5F68F264C5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TotalTime>
  <Words>1619</Words>
  <Application>Microsoft Office PowerPoint</Application>
  <PresentationFormat>Widescreen</PresentationFormat>
  <Paragraphs>208</Paragraphs>
  <Slides>20</Slides>
  <Notes>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Arial</vt:lpstr>
      <vt:lpstr>Bosch Office Sans</vt:lpstr>
      <vt:lpstr>Bosch Sans Black</vt:lpstr>
      <vt:lpstr>Calibri</vt:lpstr>
      <vt:lpstr>Calibri Light</vt:lpstr>
      <vt:lpstr>Consolas</vt:lpstr>
      <vt:lpstr>Courier New</vt:lpstr>
      <vt:lpstr>Wingdings</vt:lpstr>
      <vt:lpstr>Wingdings 3</vt:lpstr>
      <vt:lpstr>Bosch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defect detection using Deep Learning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FIXED-TERM Nguyen Khai Phu (MS/EMC34-XC)</dc:creator>
  <cp:lastModifiedBy>FIXED-TERM Nguyen Khai Phu (MS/EMC-TM-XC)</cp:lastModifiedBy>
  <cp:revision>63</cp:revision>
  <dcterms:created xsi:type="dcterms:W3CDTF">2023-06-22T03:40:40Z</dcterms:created>
  <dcterms:modified xsi:type="dcterms:W3CDTF">2023-07-14T01:03:54Z</dcterms:modified>
</cp:coreProperties>
</file>